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github.com/ArioMoniri/aminak/raw/main/14_inhibitor_design/07_advanced_methods/haddock3_full/haddock3_docker_summary.json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hyperlink" Target="https://ariomoniri.github.io/aminak/14_inhibitor_design/04_allosteric/cavity18_evidence/viewers/cavity18_indazole.html" TargetMode="Externa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hyperlink" Target="https://ariomoniri.github.io/aminak/14_inhibitor_design/04_allosteric/cavity18_evidence/viewers/cavity18_ibuprofen.html" TargetMode="Externa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hyperlink" Target="https://www.rcsb.org/structure/1J3I" TargetMode="Externa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hyperlink" Target="https://ariomoniri.github.io/aminak/viewers/pf_vs_hs/" TargetMode="Externa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hyperlink" Target="https://ariomoniri.github.io/aminak/viewers/pf_vs_hs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hyperlink" Target="https://github.com/ArioMoniri/aminak/blob/main/14_inhibitor_design/06_smina_rescore/" TargetMode="Externa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hyperlink" Target="https://github.com/ArioMoniri/aminak/raw/main/14_inhibitor_design/07_advanced_methods/openmm_gb_rescore/openmm_gb_results.csv" TargetMode="Externa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hyperlink" Target="https://github.com/ArioMoniri/aminak/raw/main/14_inhibitor_design/07_advanced_methods/mmgbsa_gaff/mmgbsa_gaff_results.csv" TargetMode="Externa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ariomoniri.github.io/aminak/viewers/pipeline/" TargetMode="External"/><Relationship Id="rId3" Type="http://schemas.openxmlformats.org/officeDocument/2006/relationships/hyperlink" Target="https://ariomoniri.github.io/aminak/viewers/pf_vs_hs/" TargetMode="External"/><Relationship Id="rId4" Type="http://schemas.openxmlformats.org/officeDocument/2006/relationships/hyperlink" Target="https://ariomoniri.github.io/aminak/14_inhibitor_design/04_allosteric/cavity18_evidence/viewers/cavity18_indazole.html" TargetMode="External"/><Relationship Id="rId5" Type="http://schemas.openxmlformats.org/officeDocument/2006/relationships/hyperlink" Target="https://ariomoniri.github.io/aminak/14_inhibitor_design/04_allosteric/cavity18_evidence/viewers/cavity18_ibuprofen.html" TargetMode="External"/><Relationship Id="rId6" Type="http://schemas.openxmlformats.org/officeDocument/2006/relationships/hyperlink" Target="https://ariomoniri.github.io/aminak/14_inhibitor_design/04_allosteric/cavity18_evidence/viewers/cavity18_apo.html" TargetMode="External"/><Relationship Id="rId7" Type="http://schemas.openxmlformats.org/officeDocument/2006/relationships/hyperlink" Target="https://ariomoniri.github.io/aminak/viewers/" TargetMode="Externa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ariomoniri.github.io/aminak/viewers/pipeline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s://github.com/ArioMoniri/aminak/raw/main/06f_receptor_fixed/protein_dimer_apo_fixed.pdbqt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129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C9CCD2"/>
                </a:solidFill>
                <a:latin typeface="Inter SemiBold"/>
              </a:rPr>
              <a:t>AMINAK   /   PHASE 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828800"/>
            <a:ext cx="10515600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5000" b="1" i="0">
                <a:solidFill>
                  <a:srgbClr val="FFFFFF"/>
                </a:solidFill>
                <a:latin typeface="Inter SemiBold"/>
              </a:rPr>
              <a:t>Where on TYMS
could a new drug bind?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640080" y="4297680"/>
            <a:ext cx="1828800" cy="0"/>
          </a:xfrm>
          <a:prstGeom prst="line">
            <a:avLst/>
          </a:prstGeom>
          <a:ln w="19050">
            <a:solidFill>
              <a:srgbClr val="C844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" y="4480560"/>
            <a:ext cx="10515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1">
                <a:solidFill>
                  <a:srgbClr val="C9CCD2"/>
                </a:solidFill>
                <a:latin typeface="Inter"/>
              </a:rPr>
              <a:t>Active site · Cofactor site · Dimer interface · Allosteric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303520"/>
            <a:ext cx="10515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C84427"/>
                </a:solidFill>
                <a:latin typeface="Inter"/>
              </a:rPr>
              <a:t>Smina rescoring · OpenMM GB · MM-GBSA with GAFF ligand · HADDOCK3 flexible refinement (Docker) · PPI / BSA · Modeller ↔ AlphaFold · Plasmodium selectivity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6263640"/>
            <a:ext cx="9144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C9CCD2"/>
                </a:solidFill>
                <a:latin typeface="JetBrains Mono"/>
              </a:rPr>
              <a:t>github.com/ArioMoniri/aminak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6537960"/>
            <a:ext cx="9144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0" i="0">
                <a:solidFill>
                  <a:srgbClr val="8A8470"/>
                </a:solidFill>
                <a:latin typeface="Inter SemiBold"/>
              </a:rPr>
              <a:t>Ariorad Moniri   /  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8 · VINARDO + FLEX-VINA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400" b="1" i="0">
                <a:solidFill>
                  <a:srgbClr val="1D1F24"/>
                </a:solidFill>
                <a:latin typeface="Inter SemiBold"/>
              </a:rPr>
              <a:t>Smarter scoring? — Flex-residue Vina partially helps.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8A8470"/>
                </a:solidFill>
                <a:latin typeface="Inter"/>
              </a:rPr>
              <a:t>Letting 8 active-site side chains rotamer-search at docking time (rest of the protein stays rigid).</a:t>
            </a:r>
          </a:p>
        </p:txBody>
      </p:sp>
      <p:pic>
        <p:nvPicPr>
          <p:cNvPr id="6" name="Picture 5" descr="flex_vs_rig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828800"/>
            <a:ext cx="5486400" cy="4702629"/>
          </a:xfrm>
          <a:prstGeom prst="rect">
            <a:avLst/>
          </a:prstGeom>
        </p:spPr>
      </p:pic>
      <p:pic>
        <p:nvPicPr>
          <p:cNvPr id="7" name="Picture 6" descr="alt_scoring_compa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28800"/>
            <a:ext cx="5303520" cy="4545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5440680"/>
            <a:ext cx="5486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1D1F24"/>
                </a:solidFill>
                <a:latin typeface="Inter SemiBold"/>
              </a:rPr>
              <a:t>Flex-residue Vina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5440680"/>
            <a:ext cx="530352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1D1F24"/>
                </a:solidFill>
                <a:latin typeface="Inter SemiBold"/>
              </a:rPr>
              <a:t>Vinardo vs Vina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58521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3A3628"/>
                </a:solidFill>
                <a:latin typeface="Inter"/>
              </a:rPr>
              <a:t>Partial fix only — but the R175E_R176E charge-reversal still doesn't show up properly. Full MM-GBSA needed.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FLEX-RESIDUE VINA ·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200" b="1" i="0">
                <a:solidFill>
                  <a:srgbClr val="1D1F24"/>
                </a:solidFill>
                <a:latin typeface="Inter SemiBold"/>
              </a:rPr>
              <a:t>Flex-residue Vina vs rigid Vina — per-mutant penalty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8A8470"/>
                </a:solidFill>
                <a:latin typeface="Inter"/>
              </a:rPr>
              <a:t>Side-chain relaxation already moves the numbers ~3–6 kcal/mol — but in *every* direction, including the distant control.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920240"/>
            <a:ext cx="11430000" cy="347472"/>
          </a:xfrm>
          <a:prstGeom prst="rect">
            <a:avLst/>
          </a:prstGeom>
          <a:solidFill>
            <a:srgbClr val="1D1F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48640" y="1975104"/>
            <a:ext cx="22860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JetBrains Mono"/>
              </a:rPr>
              <a:t>Mutant (holo)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4640" y="1975104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JetBrains Mono"/>
              </a:rPr>
              <a:t>Rigid Vina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0560" y="1975104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JetBrains Mono"/>
              </a:rPr>
              <a:t>Flex Vina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6480" y="1975104"/>
            <a:ext cx="18288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JetBrains Mono"/>
              </a:rPr>
              <a:t>Δ flex − rigid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79" y="1975104"/>
            <a:ext cx="36576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Inter"/>
              </a:rPr>
              <a:t>Verdict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" y="2322576"/>
            <a:ext cx="22860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R215A_N226A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4640" y="2322576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−7.48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0560" y="2322576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−3.94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6480" y="2322576"/>
            <a:ext cx="18288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+3.53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55279" y="2322576"/>
            <a:ext cx="36576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1D1F24"/>
                </a:solidFill>
                <a:latin typeface="Inter"/>
              </a:rPr>
              <a:t>flex penalises ~3.5 kcal/mol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2615184"/>
            <a:ext cx="11430000" cy="347472"/>
          </a:xfrm>
          <a:prstGeom prst="rect">
            <a:avLst/>
          </a:prstGeom>
          <a:solidFill>
            <a:srgbClr val="F5F3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48640" y="2670048"/>
            <a:ext cx="22860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H196A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4640" y="2670048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−7.76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0560" y="2670048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−1.28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6480" y="2670048"/>
            <a:ext cx="18288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+6.48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55279" y="2670048"/>
            <a:ext cx="36576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1D1F24"/>
                </a:solidFill>
                <a:latin typeface="Inter"/>
              </a:rPr>
              <a:t>flex penalises ~6.5 kcal/mol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3017520"/>
            <a:ext cx="22860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R215E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34640" y="3017520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−7.78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80560" y="3017520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−2.49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26480" y="3017520"/>
            <a:ext cx="18288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+5.29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55279" y="3017520"/>
            <a:ext cx="36576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1D1F24"/>
                </a:solidFill>
                <a:latin typeface="Inter"/>
              </a:rPr>
              <a:t>flex penalises ~5.3 kcal/mol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8640" y="3310128"/>
            <a:ext cx="11430000" cy="347472"/>
          </a:xfrm>
          <a:prstGeom prst="rect">
            <a:avLst/>
          </a:prstGeom>
          <a:solidFill>
            <a:srgbClr val="F5F3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548640" y="3364992"/>
            <a:ext cx="22860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R50A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34640" y="3364992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−7.42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80560" y="3364992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−3.97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26480" y="3364992"/>
            <a:ext cx="18288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+3.45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5279" y="3364992"/>
            <a:ext cx="36576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1D1F24"/>
                </a:solidFill>
                <a:latin typeface="Inter"/>
              </a:rPr>
              <a:t>flex penalises ~3.4 kcal/mol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640" y="3712463"/>
            <a:ext cx="22860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C195A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34640" y="3712463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−10.50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80560" y="3712463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−6.39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26480" y="3712463"/>
            <a:ext cx="18288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+4.10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55279" y="3712463"/>
            <a:ext cx="36576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1D1F24"/>
                </a:solidFill>
                <a:latin typeface="Inter"/>
              </a:rPr>
              <a:t>the illusion broken — C195A only LOOKED tight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8640" y="4005072"/>
            <a:ext cx="11430000" cy="347472"/>
          </a:xfrm>
          <a:prstGeom prst="rect">
            <a:avLst/>
          </a:prstGeom>
          <a:solidFill>
            <a:srgbClr val="F5F3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548640" y="4059936"/>
            <a:ext cx="22860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R175E_R176E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34640" y="4059936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−8.20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80560" y="4059936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−5.52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26480" y="4059936"/>
            <a:ext cx="18288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+2.68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55279" y="4059936"/>
            <a:ext cx="36576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1D1F24"/>
                </a:solidFill>
                <a:latin typeface="Inter"/>
              </a:rPr>
              <a:t>flex penalises ~2.7 kcal/mol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8640" y="4407407"/>
            <a:ext cx="22860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1D1F24"/>
                </a:solidFill>
                <a:latin typeface="JetBrains Mono"/>
              </a:rPr>
              <a:t>T170A  (distant)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34640" y="4407407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1D1F24"/>
                </a:solidFill>
                <a:latin typeface="JetBrains Mono"/>
              </a:rPr>
              <a:t>−8.20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80560" y="4407407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1D1F24"/>
                </a:solidFill>
                <a:latin typeface="JetBrains Mono"/>
              </a:rPr>
              <a:t>−4.09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26480" y="4407407"/>
            <a:ext cx="18288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1D1F24"/>
                </a:solidFill>
                <a:latin typeface="JetBrains Mono"/>
              </a:rPr>
              <a:t>+4.11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55279" y="4407407"/>
            <a:ext cx="36576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1">
                <a:solidFill>
                  <a:srgbClr val="1D1F24"/>
                </a:solidFill>
                <a:latin typeface="Inter"/>
              </a:rPr>
              <a:t>even the control gets +4 kcal/mol  →  see caveat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8640" y="4700016"/>
            <a:ext cx="11430000" cy="347472"/>
          </a:xfrm>
          <a:prstGeom prst="rect">
            <a:avLst/>
          </a:prstGeom>
          <a:solidFill>
            <a:srgbClr val="F5F3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548640" y="4754880"/>
            <a:ext cx="22860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Y258F_F225Y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34640" y="4754880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−8.05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80560" y="4754880"/>
            <a:ext cx="16459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−4.92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26480" y="4754880"/>
            <a:ext cx="18288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1D1F24"/>
                </a:solidFill>
                <a:latin typeface="JetBrains Mono"/>
              </a:rPr>
              <a:t>+3.13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55279" y="4754880"/>
            <a:ext cx="365760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1D1F24"/>
                </a:solidFill>
                <a:latin typeface="Inter"/>
              </a:rPr>
              <a:t>flex penalises ~3.1 kcal/mol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0080" y="502920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C84427"/>
                </a:solidFill>
                <a:latin typeface="Inter"/>
              </a:rPr>
              <a:t>The C195A row is the cleanest illustration: rigid Vina ranks C195A as the *strongest* binder (−10.5), but once side chains relax it drops to −6.4 — a 4 kcal/mol illusion.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0080" y="5440680"/>
            <a:ext cx="109728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8A8470"/>
                </a:solidFill>
                <a:latin typeface="JetBrains Mono"/>
              </a:rPr>
              <a:t>Source: 13_phase8/02_flexres/flexres_compare.csv  (full 22-mutant panel).</a:t>
            </a:r>
          </a:p>
        </p:txBody>
      </p:sp>
      <p:pic>
        <p:nvPicPr>
          <p:cNvPr id="58" name="Picture 57" descr="flex_vs_rig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806440"/>
            <a:ext cx="8686800" cy="74458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6 · MODELLER + RAMACHANDRAN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09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600" b="1" i="0">
                <a:solidFill>
                  <a:srgbClr val="1D1F24"/>
                </a:solidFill>
                <a:latin typeface="Inter SemiBold"/>
              </a:rPr>
              <a:t>Reducing Ramachandran outliers, step by step.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5087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1">
                <a:solidFill>
                  <a:srgbClr val="8A8470"/>
                </a:solidFill>
                <a:latin typeface="Inter"/>
              </a:rPr>
              <a:t>Phase 6 → 6b: validator + refinement upgrades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920240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1D1F24"/>
                </a:solidFill>
                <a:latin typeface="Inter SemiBold"/>
              </a:rPr>
              <a:t>What we did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2331720"/>
            <a:ext cx="4937760" cy="3200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1D1F24"/>
                </a:solidFill>
                <a:latin typeface="Inter"/>
              </a:rPr>
              <a:t>1. Lovell 4-map validator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(general / Gly / Pro / pre-Pro)  — replaced the single-polygon validator;</a:t>
            </a:r>
          </a:p>
          <a:p>
            <a:pPr algn="l"/>
            <a:r>
              <a:rPr sz="1100" b="1" i="0">
                <a:solidFill>
                  <a:srgbClr val="1D1F24"/>
                </a:solidFill>
                <a:latin typeface="Inter"/>
              </a:rPr>
              <a:t>2. md_level = refine.very_slow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+ max_var_iterations = 600 + repeat_optimization = 2;</a:t>
            </a:r>
          </a:p>
          <a:p>
            <a:pPr algn="l"/>
            <a:r>
              <a:rPr sz="1100" b="1" i="0">
                <a:solidFill>
                  <a:srgbClr val="1D1F24"/>
                </a:solidFill>
                <a:latin typeface="Inter"/>
              </a:rPr>
              <a:t>3. LoopModel on residues 93–101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(template-disagreement region);</a:t>
            </a:r>
          </a:p>
          <a:p>
            <a:pPr algn="l"/>
            <a:r>
              <a:rPr sz="1100" b="1" i="0">
                <a:solidFill>
                  <a:srgbClr val="1D1F24"/>
                </a:solidFill>
                <a:latin typeface="Inter"/>
              </a:rPr>
              <a:t>4. Ensemble of 10 models</a:t>
            </a:r>
            <a:r>
              <a:rPr sz="1100" b="0" i="0">
                <a:solidFill>
                  <a:srgbClr val="3A3628"/>
                </a:solidFill>
                <a:latin typeface="Inter"/>
              </a:rPr>
              <a:t> — best chosen by Lovell %favoured.</a:t>
            </a:r>
          </a:p>
        </p:txBody>
      </p:sp>
      <p:pic>
        <p:nvPicPr>
          <p:cNvPr id="9" name="Picture 8" descr="ramachandran_before_af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828800"/>
            <a:ext cx="5943600" cy="3566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" y="557784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1D1F24"/>
                </a:solidFill>
                <a:latin typeface="Inter SemiBold"/>
              </a:rPr>
              <a:t>Best-model % favoured (Lovell)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" y="594360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8A8470"/>
                </a:solidFill>
                <a:latin typeface="Inter"/>
              </a:rPr>
              <a:t>baseline</a:t>
            </a:r>
            <a:r>
              <a:rPr sz="1100" b="0" i="0">
                <a:solidFill>
                  <a:srgbClr val="8A8470"/>
                </a:solidFill>
                <a:latin typeface="Inter"/>
              </a:rPr>
              <a:t>  →  </a:t>
            </a:r>
            <a:r>
              <a:rPr sz="1100" b="1" i="0">
                <a:solidFill>
                  <a:srgbClr val="3A3628"/>
                </a:solidFill>
                <a:latin typeface="Inter"/>
              </a:rPr>
              <a:t>83.5–85.3 %</a:t>
            </a:r>
            <a:r>
              <a:rPr sz="1100" b="0" i="1">
                <a:solidFill>
                  <a:srgbClr val="8A8470"/>
                </a:solidFill>
                <a:latin typeface="Inter"/>
              </a:rPr>
              <a:t>  (broken validator)</a:t>
            </a:r>
            <a:r>
              <a:rPr sz="1100" b="0" i="0">
                <a:solidFill>
                  <a:srgbClr val="8A8470"/>
                </a:solidFill>
                <a:latin typeface="Inter"/>
              </a:rPr>
              <a:t>  →  </a:t>
            </a:r>
            <a:r>
              <a:rPr sz="1100" b="0" i="0">
                <a:solidFill>
                  <a:srgbClr val="8A8470"/>
                </a:solidFill>
                <a:latin typeface="Inter"/>
              </a:rPr>
              <a:t>+ Lovell partition</a:t>
            </a:r>
            <a:r>
              <a:rPr sz="1100" b="0" i="0">
                <a:solidFill>
                  <a:srgbClr val="8A8470"/>
                </a:solidFill>
                <a:latin typeface="Inter"/>
              </a:rPr>
              <a:t>  →  </a:t>
            </a:r>
            <a:r>
              <a:rPr sz="1100" b="1" i="0">
                <a:solidFill>
                  <a:srgbClr val="0E8F6E"/>
                </a:solidFill>
                <a:latin typeface="Inter"/>
              </a:rPr>
              <a:t>94.7–96.1 %</a:t>
            </a:r>
            <a:r>
              <a:rPr sz="1100" b="0" i="0">
                <a:solidFill>
                  <a:srgbClr val="8A8470"/>
                </a:solidFill>
                <a:latin typeface="Inter"/>
              </a:rPr>
              <a:t>  →  </a:t>
            </a:r>
            <a:r>
              <a:rPr sz="1100" b="0" i="0">
                <a:solidFill>
                  <a:srgbClr val="8A8470"/>
                </a:solidFill>
                <a:latin typeface="Inter"/>
              </a:rPr>
              <a:t>+ refine.very_slow</a:t>
            </a:r>
            <a:r>
              <a:rPr sz="1100" b="0" i="0">
                <a:solidFill>
                  <a:srgbClr val="8A8470"/>
                </a:solidFill>
                <a:latin typeface="Inter"/>
              </a:rPr>
              <a:t>  →  </a:t>
            </a:r>
            <a:r>
              <a:rPr sz="1100" b="1" i="0">
                <a:solidFill>
                  <a:srgbClr val="0E8F6E"/>
                </a:solidFill>
                <a:latin typeface="Inter"/>
              </a:rPr>
              <a:t>95.4 %</a:t>
            </a:r>
            <a:r>
              <a:rPr sz="1100" b="0" i="1">
                <a:solidFill>
                  <a:srgbClr val="8A8470"/>
                </a:solidFill>
                <a:latin typeface="Inter"/>
              </a:rPr>
              <a:t>   (1HVY crystal: 92.2 %)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7C · MODELLER ↔ ALPHAFOLD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10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400" b="1" i="0">
                <a:solidFill>
                  <a:srgbClr val="1D1F24"/>
                </a:solidFill>
                <a:latin typeface="Inter SemiBold"/>
              </a:rPr>
              <a:t>Modeller vs AlphaFold — do the two methods agree?</a:t>
            </a:r>
          </a:p>
        </p:txBody>
      </p:sp>
      <p:pic>
        <p:nvPicPr>
          <p:cNvPr id="6" name="Picture 5" descr="modeller_vs_alphaf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554480"/>
            <a:ext cx="109728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" y="603504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3A3628"/>
                </a:solidFill>
                <a:latin typeface="Inter"/>
              </a:rPr>
              <a:t>Refined Modeller (#3, #10) and AlphaFold v6 all sit within 0.4 Å Cα RMSD of the 1HVY crystal — and all 3 beat the crystal on Lovell %favoured (94.5–95.4 % vs 92.2 %).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14 · PPI / BSA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11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200" b="1" i="0">
                <a:solidFill>
                  <a:srgbClr val="1D1F24"/>
                </a:solidFill>
                <a:latin typeface="Inter SemiBold"/>
              </a:rPr>
              <a:t>Dimer interface — the same residues bind dUMP and stabilise the dimer.</a:t>
            </a:r>
          </a:p>
        </p:txBody>
      </p:sp>
      <p:pic>
        <p:nvPicPr>
          <p:cNvPr id="6" name="Picture 5" descr="ppi_dimer_interf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554480"/>
            <a:ext cx="82296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8240" y="1737360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8A8470"/>
                </a:solidFill>
                <a:latin typeface="Inter SemiBold"/>
              </a:rPr>
              <a:t>Total BSA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8240" y="2103120"/>
            <a:ext cx="3200400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5800" b="1" i="0">
                <a:solidFill>
                  <a:srgbClr val="1D1F24"/>
                </a:solidFill>
                <a:latin typeface="Inter SemiBold"/>
              </a:rPr>
              <a:t>≈ 4 160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8240" y="3291840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3A3628"/>
                </a:solidFill>
                <a:latin typeface="Inter"/>
              </a:rPr>
              <a:t>Å² total (2 079 per side)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8240" y="3840480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8A8470"/>
                </a:solidFill>
                <a:latin typeface="Inter SemiBold"/>
              </a:rPr>
              <a:t>Top hot-spots — chain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0" y="4206240"/>
            <a:ext cx="32004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C84427"/>
                </a:solidFill>
                <a:latin typeface="Inter"/>
              </a:rPr>
              <a:t>R175 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184.5 Å²</a:t>
            </a:r>
          </a:p>
          <a:p>
            <a:pPr algn="l"/>
            <a:r>
              <a:rPr sz="1100" b="1" i="0">
                <a:solidFill>
                  <a:srgbClr val="3A3628"/>
                </a:solidFill>
                <a:latin typeface="Inter"/>
              </a:rPr>
              <a:t>P59  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156.7 Å²</a:t>
            </a:r>
          </a:p>
          <a:p>
            <a:pPr algn="l"/>
            <a:r>
              <a:rPr sz="1100" b="1" i="0">
                <a:solidFill>
                  <a:srgbClr val="C84427"/>
                </a:solidFill>
                <a:latin typeface="Inter"/>
              </a:rPr>
              <a:t>R176 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137.9 Å²</a:t>
            </a:r>
          </a:p>
          <a:p>
            <a:pPr algn="l"/>
            <a:r>
              <a:rPr sz="1100" b="1" i="0">
                <a:solidFill>
                  <a:srgbClr val="3A3628"/>
                </a:solidFill>
                <a:latin typeface="Inter"/>
              </a:rPr>
              <a:t>R202 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116.3 Å²</a:t>
            </a:r>
          </a:p>
          <a:p>
            <a:pPr algn="l"/>
            <a:r>
              <a:rPr sz="1100" b="1" i="0">
                <a:solidFill>
                  <a:srgbClr val="C84427"/>
                </a:solidFill>
                <a:latin typeface="Inter"/>
              </a:rPr>
              <a:t>R215 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 66.9 Å²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630936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0" i="1">
                <a:solidFill>
                  <a:srgbClr val="C84427"/>
                </a:solidFill>
                <a:latin typeface="Inter"/>
              </a:rPr>
              <a:t>★ R175 / R176 / R215 are also the phosphate-clamp residues — substrate + dimer share the same hot-spots.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129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182880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C84427"/>
                </a:solidFill>
                <a:latin typeface="Inter SemiBold"/>
              </a:rPr>
              <a:t>PHASE 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560320"/>
            <a:ext cx="1097280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6400" b="1" i="0">
                <a:solidFill>
                  <a:srgbClr val="FFFFFF"/>
                </a:solidFill>
                <a:latin typeface="Inter SemiBold"/>
              </a:rPr>
              <a:t>Inhibitor design.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640080" y="4114800"/>
            <a:ext cx="2743200" cy="0"/>
          </a:xfrm>
          <a:prstGeom prst="line">
            <a:avLst/>
          </a:prstGeom>
          <a:ln w="19050">
            <a:solidFill>
              <a:srgbClr val="C844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" y="438912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0" i="1">
                <a:solidFill>
                  <a:srgbClr val="C9CCD2"/>
                </a:solidFill>
                <a:latin typeface="Inter"/>
              </a:rPr>
              <a:t>Four orthogonal sites. 86 docked compounds. Two findings.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STRATEGY 1 · ACTIVE 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13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600" b="1" i="0">
                <a:solidFill>
                  <a:srgbClr val="1D1F24"/>
                </a:solidFill>
                <a:latin typeface="Inter SemiBold"/>
              </a:rPr>
              <a:t>Clean active-vs-prodrug gap. Kcal-noise silent.</a:t>
            </a:r>
          </a:p>
        </p:txBody>
      </p:sp>
      <p:pic>
        <p:nvPicPr>
          <p:cNvPr id="6" name="Picture 5" descr="fig4_tier_sepa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828800"/>
            <a:ext cx="7315200" cy="3325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2103120"/>
            <a:ext cx="365760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7200" b="1" i="0">
                <a:solidFill>
                  <a:srgbClr val="1D1F24"/>
                </a:solidFill>
                <a:latin typeface="Inter SemiBold"/>
              </a:rPr>
              <a:t>−9.04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3474720"/>
            <a:ext cx="3657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3A3628"/>
                </a:solidFill>
                <a:latin typeface="Inter"/>
              </a:rPr>
              <a:t>5-FdUMP   (canonical)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4206240"/>
            <a:ext cx="365760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7200" b="1" i="0">
                <a:solidFill>
                  <a:srgbClr val="8A8470"/>
                </a:solidFill>
                <a:latin typeface="Inter SemiBold"/>
              </a:rPr>
              <a:t>−4.95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5577840"/>
            <a:ext cx="3657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3A3628"/>
                </a:solidFill>
                <a:latin typeface="Inter"/>
              </a:rPr>
              <a:t>5-FU   (prodrug)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6035040"/>
            <a:ext cx="3657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1">
                <a:solidFill>
                  <a:srgbClr val="C84427"/>
                </a:solidFill>
                <a:latin typeface="Inter SemiBold"/>
              </a:rPr>
              <a:t>≈3 kcal/mol enrichment signal.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3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WHAT IS PLEVITREXED?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600" b="1" i="0">
                <a:solidFill>
                  <a:srgbClr val="1D1F24"/>
                </a:solidFill>
                <a:latin typeface="Inter SemiBold"/>
              </a:rPr>
              <a:t>Plevitrexed (ZD9331)  —  the antifolate that reproduces.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600200"/>
            <a:ext cx="10972800" cy="4937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1D1F24"/>
                </a:solidFill>
                <a:latin typeface="Inter"/>
              </a:rPr>
              <a:t>The drug.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Plevitrexed is a non-classical quinazoline antifolate developed by AstraZeneca (Jackman 1997).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It binds the cofactor pocket of thymidylate synthase the way methotrexate / raltitrexed do — by mimicking 5,10-methylene-tetrahydrofolate (mTHF) — but without the polyglutamated tail that classical antifolates use. </a:t>
            </a:r>
            <a:r>
              <a:rPr sz="1300" b="1" i="1">
                <a:solidFill>
                  <a:srgbClr val="1D1F24"/>
                </a:solidFill>
                <a:latin typeface="Inter"/>
              </a:rPr>
              <a:t>Published TYMS Ki: ~0.6 nM (sub-nanomolar).</a:t>
            </a:r>
          </a:p>
          <a:p>
            <a:pPr algn="l"/>
            <a:r>
              <a:rPr sz="1300" b="1" i="0">
                <a:solidFill>
                  <a:srgbClr val="1D1F24"/>
                </a:solidFill>
                <a:latin typeface="Inter"/>
              </a:rPr>
              <a:t>Why we tested it.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As a </a:t>
            </a:r>
            <a:r>
              <a:rPr sz="1300" b="1" i="0">
                <a:solidFill>
                  <a:srgbClr val="1D1F24"/>
                </a:solidFill>
                <a:latin typeface="Inter"/>
              </a:rPr>
              <a:t>positive control: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a known sub-nM TYMS inhibitor should reproducibly out-score the cofactor reference (raltitrexed) in our Vina pipeline, otherwise the pipeline is broken.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Plevitrexed was the only Phase-14 cofactor compound to do so.</a:t>
            </a:r>
          </a:p>
          <a:p>
            <a:pPr algn="l"/>
            <a:r>
              <a:rPr sz="1300" b="1" i="0">
                <a:solidFill>
                  <a:srgbClr val="1D1F24"/>
                </a:solidFill>
                <a:latin typeface="Inter"/>
              </a:rPr>
              <a:t>What we found.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Top1 = </a:t>
            </a:r>
            <a:r>
              <a:rPr sz="1300" b="1" i="0">
                <a:solidFill>
                  <a:srgbClr val="1D1F24"/>
                </a:solidFill>
                <a:latin typeface="Inter"/>
              </a:rPr>
              <a:t>−10.01 kcal/mol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(Δ −0.88 vs raltitrexed).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The Vina noise floor is ±0.85 (Trott &amp; Olson 2010), so this is exactly 0.03 above noise — read as </a:t>
            </a:r>
            <a:r>
              <a:rPr sz="1300" b="0" i="1">
                <a:solidFill>
                  <a:srgbClr val="C84427"/>
                </a:solidFill>
                <a:latin typeface="Inter"/>
              </a:rPr>
              <a:t>positive control passing, not a de-novo discovery.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The pipeline can detect a known sub-nM antifolate at the limit of resolution.</a:t>
            </a:r>
          </a:p>
          <a:p>
            <a:pPr algn="l"/>
            <a:r>
              <a:rPr sz="1300" b="1" i="0">
                <a:solidFill>
                  <a:srgbClr val="1D1F24"/>
                </a:solidFill>
                <a:latin typeface="Inter"/>
              </a:rPr>
              <a:t>Why no methotrexate / pemetrexed signal?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Both bind the cofactor pocket clinically but their classical glutamate tail extends outside the box and gets penalised by the unconstrained scoring; plevitrexed's compact non-classical scaffold fits without that penalty.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STRATEGY 2 · COFACTOR 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000" b="1" i="0">
                <a:solidFill>
                  <a:srgbClr val="1D1F24"/>
                </a:solidFill>
                <a:latin typeface="Inter SemiBold"/>
              </a:rPr>
              <a:t>Plevitrexed (ZD9331) above noise.</a:t>
            </a:r>
          </a:p>
        </p:txBody>
      </p:sp>
      <p:pic>
        <p:nvPicPr>
          <p:cNvPr id="5" name="Picture 4" descr="fig2_delta_rank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828800"/>
            <a:ext cx="6858000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3840" y="2194560"/>
            <a:ext cx="411480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200" b="1" i="0">
                <a:solidFill>
                  <a:srgbClr val="C84427"/>
                </a:solidFill>
                <a:latin typeface="Inter SemiBold"/>
              </a:rPr>
              <a:t>−10.01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3840" y="3840480"/>
            <a:ext cx="4114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1">
                <a:solidFill>
                  <a:srgbClr val="8A8470"/>
                </a:solidFill>
                <a:latin typeface="Inter"/>
              </a:rPr>
              <a:t>kcal/mol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7863840" y="4389120"/>
            <a:ext cx="2286000" cy="0"/>
          </a:xfrm>
          <a:prstGeom prst="line">
            <a:avLst/>
          </a:prstGeom>
          <a:ln w="19050">
            <a:solidFill>
              <a:srgbClr val="1D1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63840" y="4572000"/>
            <a:ext cx="4114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3A3628"/>
                </a:solidFill>
                <a:latin typeface="Inter"/>
              </a:rPr>
              <a:t>Δ −0.88 vs raltitrexed</a:t>
            </a:r>
          </a:p>
          <a:p>
            <a:pPr algn="l"/>
            <a:r>
              <a:rPr sz="1300" b="0" i="0">
                <a:solidFill>
                  <a:srgbClr val="3A3628"/>
                </a:solidFill>
                <a:latin typeface="Inter"/>
              </a:rPr>
              <a:t>above the ±0.85 noise floor</a:t>
            </a:r>
          </a:p>
          <a:p>
            <a:pPr algn="l"/>
            <a:r>
              <a:rPr sz="1300" b="0" i="0">
                <a:solidFill>
                  <a:srgbClr val="3A3628"/>
                </a:solidFill>
                <a:latin typeface="Inter"/>
              </a:rPr>
              <a:t>reproducible across both seeds</a:t>
            </a:r>
          </a:p>
          <a:p>
            <a:pPr algn="l"/>
            <a:r>
              <a:rPr sz="1300" b="0" i="0">
                <a:solidFill>
                  <a:srgbClr val="3A3628"/>
                </a:solidFill>
                <a:latin typeface="Inter"/>
              </a:rPr>
              <a:t>consistent with Ki ~nM (Jackman 1997)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STRATEGY 3 · DIMER INTERFACE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15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600" b="1" i="0">
                <a:solidFill>
                  <a:srgbClr val="1D1F24"/>
                </a:solidFill>
                <a:latin typeface="Inter SemiBold"/>
              </a:rPr>
              <a:t>Dimer-interface peptide doesn't bind — confirmed.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8A8470"/>
                </a:solidFill>
                <a:latin typeface="Inter"/>
              </a:rPr>
              <a:t>Two independent engines reach the same conclusion on the LR-octapeptide LSCQLYQR vs scrambled QLCRQSYL.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011680"/>
            <a:ext cx="53035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3A3628"/>
                </a:solidFill>
                <a:latin typeface="Inter SemiBold"/>
              </a:rPr>
              <a:t>Rigid Vina (Phase 14c)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2423160"/>
            <a:ext cx="5303520" cy="22860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1D1F24"/>
                </a:solidFill>
                <a:latin typeface="Inter"/>
              </a:rPr>
              <a:t>canonical  </a:t>
            </a:r>
            <a:r>
              <a:rPr sz="1400" b="1" i="0">
                <a:solidFill>
                  <a:srgbClr val="1D1F24"/>
                </a:solidFill>
                <a:latin typeface="Inter"/>
              </a:rPr>
              <a:t>+86.16</a:t>
            </a:r>
            <a:r>
              <a:rPr sz="1400" b="0" i="1">
                <a:solidFill>
                  <a:srgbClr val="8A8470"/>
                </a:solidFill>
                <a:latin typeface="Inter"/>
              </a:rPr>
              <a:t>  (cannot fit 8-mer)</a:t>
            </a:r>
          </a:p>
          <a:p>
            <a:pPr algn="l"/>
            <a:r>
              <a:rPr sz="1400" b="0" i="0">
                <a:solidFill>
                  <a:srgbClr val="1D1F24"/>
                </a:solidFill>
                <a:latin typeface="Inter"/>
              </a:rPr>
              <a:t>scrambled </a:t>
            </a:r>
            <a:r>
              <a:rPr sz="1400" b="1" i="0">
                <a:solidFill>
                  <a:srgbClr val="1D1F24"/>
                </a:solidFill>
                <a:latin typeface="Inter"/>
              </a:rPr>
              <a:t>+84.68</a:t>
            </a:r>
          </a:p>
          <a:p>
            <a:pPr algn="l"/>
            <a:r>
              <a:rPr sz="1400" b="0" i="0">
                <a:solidFill>
                  <a:srgbClr val="3A3628"/>
                </a:solidFill>
                <a:latin typeface="Inter"/>
              </a:rPr>
              <a:t>Δ = </a:t>
            </a:r>
            <a:r>
              <a:rPr sz="1400" b="1" i="0">
                <a:solidFill>
                  <a:srgbClr val="C84427"/>
                </a:solidFill>
                <a:latin typeface="Inter"/>
              </a:rPr>
              <a:t>+1.48 kcal/mol</a:t>
            </a:r>
            <a:r>
              <a:rPr sz="1400" b="0" i="1">
                <a:solidFill>
                  <a:srgbClr val="3A3628"/>
                </a:solidFill>
                <a:latin typeface="Inter"/>
              </a:rPr>
              <a:t>  (canonical *worse*)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2011680"/>
            <a:ext cx="53035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C84427"/>
                </a:solidFill>
                <a:latin typeface="Inter SemiBold"/>
              </a:rPr>
              <a:t>HADDOCK3 (Phase 14j, Docker)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423160"/>
            <a:ext cx="5303520" cy="22860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1D1F24"/>
                </a:solidFill>
                <a:latin typeface="Inter"/>
              </a:rPr>
              <a:t>canonical  </a:t>
            </a:r>
            <a:r>
              <a:rPr sz="1400" b="1" i="0">
                <a:solidFill>
                  <a:srgbClr val="1D1F24"/>
                </a:solidFill>
                <a:latin typeface="Inter"/>
              </a:rPr>
              <a:t>−74.98</a:t>
            </a:r>
            <a:r>
              <a:rPr sz="1000" b="0" i="1">
                <a:solidFill>
                  <a:srgbClr val="8A8470"/>
                </a:solidFill>
                <a:latin typeface="Inter"/>
              </a:rPr>
              <a:t>  (vdw −14.6 · elec −90.5 · BSA 967 Å²)</a:t>
            </a:r>
          </a:p>
          <a:p>
            <a:pPr algn="l"/>
            <a:r>
              <a:rPr sz="1400" b="0" i="0">
                <a:solidFill>
                  <a:srgbClr val="1D1F24"/>
                </a:solidFill>
                <a:latin typeface="Inter"/>
              </a:rPr>
              <a:t>scrambled </a:t>
            </a:r>
            <a:r>
              <a:rPr sz="1400" b="1" i="0">
                <a:solidFill>
                  <a:srgbClr val="1D1F24"/>
                </a:solidFill>
                <a:latin typeface="Inter"/>
              </a:rPr>
              <a:t>−77.30</a:t>
            </a:r>
            <a:r>
              <a:rPr sz="1000" b="0" i="1">
                <a:solidFill>
                  <a:srgbClr val="8A8470"/>
                </a:solidFill>
                <a:latin typeface="Inter"/>
              </a:rPr>
              <a:t>  (vdw −32.4 · elec −70.7 · BSA 944 Å²)</a:t>
            </a:r>
          </a:p>
          <a:p>
            <a:pPr algn="l"/>
            <a:r>
              <a:rPr sz="1400" b="0" i="0">
                <a:solidFill>
                  <a:srgbClr val="3A3628"/>
                </a:solidFill>
                <a:latin typeface="Inter"/>
              </a:rPr>
              <a:t>Δ = </a:t>
            </a:r>
            <a:r>
              <a:rPr sz="1400" b="1" i="0">
                <a:solidFill>
                  <a:srgbClr val="C84427"/>
                </a:solidFill>
                <a:latin typeface="Inter"/>
              </a:rPr>
              <a:t>+2.32 kcal/mol</a:t>
            </a:r>
            <a:r>
              <a:rPr sz="1400" b="0" i="1">
                <a:solidFill>
                  <a:srgbClr val="3A3628"/>
                </a:solidFill>
                <a:latin typeface="Inter"/>
              </a:rPr>
              <a:t>  (canonical *worse*)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640080" y="4754880"/>
            <a:ext cx="10972800" cy="0"/>
          </a:xfrm>
          <a:prstGeom prst="line">
            <a:avLst/>
          </a:prstGeom>
          <a:ln w="9525">
            <a:solidFill>
              <a:srgbClr val="D9D4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" y="5029200"/>
            <a:ext cx="114300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500" b="1" i="0">
                <a:solidFill>
                  <a:srgbClr val="1D1F24"/>
                </a:solidFill>
                <a:latin typeface="Inter SemiBold"/>
              </a:rPr>
              <a:t>Both methods agree: the canonical LR octapeptide is not TYMS-selective above noise at this size.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" y="5532120"/>
            <a:ext cx="114300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0" i="1">
                <a:solidFill>
                  <a:srgbClr val="8A8470"/>
                </a:solidFill>
                <a:latin typeface="Inter"/>
              </a:rPr>
              <a:t>This is the *correct* null finding — replicated across rigid (Vina) and flexible (HADDOCK3 BSc · topoaa→rigidbody→flexref→caprieval) refinement engines.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" y="635508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8A8470"/>
                </a:solidFill>
                <a:latin typeface="Inter"/>
              </a:rPr>
              <a:t>▸ HADDOCK3 docker pipeline  ·  </a:t>
            </a:r>
            <a:r>
              <a:rPr sz="1000" b="0" i="0">
                <a:solidFill>
                  <a:srgbClr val="2563EB"/>
                </a:solidFill>
                <a:latin typeface="JetBrains Mono"/>
                <a:hlinkClick r:id="rId2"/>
              </a:rPr>
              <a:t>haddock3_docker_summary.json</a:t>
            </a:r>
            <a:r>
              <a:rPr sz="900" b="0" i="1">
                <a:solidFill>
                  <a:srgbClr val="8A8470"/>
                </a:solidFill>
                <a:latin typeface="Inter"/>
              </a:rPr>
              <a:t>   ·   single-chain receptor used to bypass HADDOCK3 2026.5.0 / 2025.11.0 multi-chain CNS template bug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3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SETUP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02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09728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400" b="1" i="0">
                <a:solidFill>
                  <a:srgbClr val="1D1F24"/>
                </a:solidFill>
                <a:latin typeface="Inter SemiBold"/>
              </a:rPr>
              <a:t>The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103120"/>
            <a:ext cx="109728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0" i="1">
                <a:solidFill>
                  <a:srgbClr val="3A3628"/>
                </a:solidFill>
                <a:latin typeface="Inter"/>
              </a:rPr>
              <a:t>What molecules will out-compete dUMP at the active site — or bind elsewhere on TYMS?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640080" y="3017520"/>
            <a:ext cx="10972800" cy="0"/>
          </a:xfrm>
          <a:prstGeom prst="line">
            <a:avLst/>
          </a:prstGeom>
          <a:ln w="9525">
            <a:solidFill>
              <a:srgbClr val="D9D4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" y="3566160"/>
            <a:ext cx="365760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8200" b="1" i="0">
                <a:solidFill>
                  <a:srgbClr val="1D1F24"/>
                </a:solidFill>
                <a:latin typeface="Inter SemiBold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5212080"/>
            <a:ext cx="36576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3A3628"/>
                </a:solidFill>
                <a:latin typeface="Inter"/>
              </a:rPr>
              <a:t>binding-site strategies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7680" y="3566160"/>
            <a:ext cx="365760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8200" b="1" i="0">
                <a:solidFill>
                  <a:srgbClr val="1D1F24"/>
                </a:solidFill>
                <a:latin typeface="Inter SemiBold"/>
              </a:rPr>
              <a:t>86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7680" y="5212080"/>
            <a:ext cx="36576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3A3628"/>
                </a:solidFill>
                <a:latin typeface="Inter"/>
              </a:rPr>
              <a:t>docked compounds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5279" y="3566160"/>
            <a:ext cx="365760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8200" b="1" i="0">
                <a:solidFill>
                  <a:srgbClr val="C84427"/>
                </a:solidFill>
                <a:latin typeface="Inter SemiBold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5279" y="5212080"/>
            <a:ext cx="36576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3A3628"/>
                </a:solidFill>
                <a:latin typeface="Inter"/>
              </a:rPr>
              <a:t>reviewer / corrector rounds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" y="6309360"/>
            <a:ext cx="109728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8A8470"/>
                </a:solidFill>
                <a:latin typeface="JetBrains Mono"/>
              </a:rPr>
              <a:t>TYMS · UniProt P04818 · PDB 1HVY · AutoDock Vina 1.2.7 + Smina · ±0.85 kcal/mol noise floor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3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STRATEGY 4 · MOTIVATION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600" b="1" i="0">
                <a:solidFill>
                  <a:srgbClr val="1D1F24"/>
                </a:solidFill>
                <a:latin typeface="Inter SemiBold"/>
              </a:rPr>
              <a:t>Why look for an allosteric / surface site at all?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691640"/>
            <a:ext cx="10972800" cy="47548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1D1F24"/>
                </a:solidFill>
                <a:latin typeface="Inter"/>
              </a:rPr>
              <a:t>The orthosteric problem.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Every clinical TYMS drug binds the active site or the cofactor pocket. Both are highly conserved across species (95–100 % within the catalytic core) and across human tissues, so the drugs hit *parasite* TYMS as well as *human* TYMS, *tumour* TYMS as well as *gut-epithelium* TYMS — that is where 5-FU's mucositis and bone-marrow toxicity come from.</a:t>
            </a:r>
          </a:p>
          <a:p>
            <a:pPr algn="l"/>
            <a:r>
              <a:rPr sz="1300" b="1" i="0">
                <a:solidFill>
                  <a:srgbClr val="1D1F24"/>
                </a:solidFill>
                <a:latin typeface="Inter"/>
              </a:rPr>
              <a:t>The premise.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If a *different* druggable site existed on the TYMS surface — far enough from the active centre that selectivity could be engineered — small-molecule lead chemistry could plausibly find a Plasmodium-selective or tumour-selective ligand. </a:t>
            </a:r>
            <a:r>
              <a:rPr sz="1300" b="0" i="1">
                <a:solidFill>
                  <a:srgbClr val="3A3628"/>
                </a:solidFill>
                <a:latin typeface="Inter"/>
              </a:rPr>
              <a:t>This kind of site is what allosteric / cryptic-pocket campaigns hunt for.</a:t>
            </a:r>
          </a:p>
          <a:p>
            <a:pPr algn="l"/>
            <a:r>
              <a:rPr sz="1300" b="1" i="0">
                <a:solidFill>
                  <a:srgbClr val="1D1F24"/>
                </a:solidFill>
                <a:latin typeface="Inter"/>
              </a:rPr>
              <a:t>What we did.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Ran FPocket 4.0 on the Phase-6c hardened apo dimer — full surface scan, no a-priori constraints — and ranked the 33 detected cavities by FPocket's druggability score (a geometry + hydrophobicity composite).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Two cavities outside the active-site / cofactor 8 Å shells came out above 0.8: cavity 18 at 0.994 and its C2-symmetric mirror cavity 17 at 0.828. </a:t>
            </a:r>
            <a:r>
              <a:rPr sz="1300" b="0" i="1">
                <a:solidFill>
                  <a:srgbClr val="1D1F24"/>
                </a:solidFill>
                <a:latin typeface="Inter"/>
              </a:rPr>
              <a:t>Finding the same pocket on both protomers independently is a strong sanity check that the geometry is real, not a packing artefact.</a:t>
            </a:r>
          </a:p>
          <a:p>
            <a:pPr algn="l"/>
            <a:r>
              <a:rPr sz="1300" b="1" i="0">
                <a:solidFill>
                  <a:srgbClr val="1D1F24"/>
                </a:solidFill>
                <a:latin typeface="Inter"/>
              </a:rPr>
              <a:t>The follow-up question. </a:t>
            </a:r>
            <a:r>
              <a:rPr sz="1300" b="0" i="0">
                <a:solidFill>
                  <a:srgbClr val="3A3628"/>
                </a:solidFill>
                <a:latin typeface="Inter"/>
              </a:rPr>
              <a:t>Can drug-like fragments actually fill this pocket? — see next slide. </a:t>
            </a:r>
            <a:r>
              <a:rPr sz="1300" b="0" i="1">
                <a:solidFill>
                  <a:srgbClr val="8A8470"/>
                </a:solidFill>
                <a:latin typeface="Inter"/>
              </a:rPr>
              <a:t>(Spoiler: yes, but the fragments we tested are known promiscuous binders, so this is a geometry hypothesis, not validated affinity.)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STRATEGY 4 · ALLOSTERIC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16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000" b="1" i="0">
                <a:solidFill>
                  <a:srgbClr val="1D1F24"/>
                </a:solidFill>
                <a:latin typeface="Inter SemiBold"/>
              </a:rPr>
              <a:t>An under-explored druggable cavity.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194560"/>
            <a:ext cx="274320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7000" b="1" i="0">
                <a:solidFill>
                  <a:srgbClr val="C84427"/>
                </a:solidFill>
                <a:latin typeface="Inter SemiBold"/>
              </a:rPr>
              <a:t>0.994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3657600"/>
            <a:ext cx="27432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3A3628"/>
                </a:solidFill>
                <a:latin typeface="Inter"/>
              </a:rPr>
              <a:t>FPocket druggability
cavity 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4720" y="2194560"/>
            <a:ext cx="274320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7000" b="1" i="0">
                <a:solidFill>
                  <a:srgbClr val="1D1F24"/>
                </a:solidFill>
                <a:latin typeface="Inter SemiBold"/>
              </a:rPr>
              <a:t>0.828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4720" y="3657600"/>
            <a:ext cx="27432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3A3628"/>
                </a:solidFill>
                <a:latin typeface="Inter"/>
              </a:rPr>
              <a:t>C2-symmetric mirror
cavity 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9360" y="2194560"/>
            <a:ext cx="274320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7000" b="1" i="0">
                <a:solidFill>
                  <a:srgbClr val="C84427"/>
                </a:solidFill>
                <a:latin typeface="Inter SemiBold"/>
              </a:rPr>
              <a:t>−7.52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9360" y="3657600"/>
            <a:ext cx="27432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3A3628"/>
                </a:solidFill>
                <a:latin typeface="Inter"/>
              </a:rPr>
              <a:t>1H-indazole
kcal/mol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0" y="2194560"/>
            <a:ext cx="274320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7000" b="1" i="0">
                <a:solidFill>
                  <a:srgbClr val="C84427"/>
                </a:solidFill>
                <a:latin typeface="Inter SemiBold"/>
              </a:rPr>
              <a:t>−7.28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3657600"/>
            <a:ext cx="27432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3A3628"/>
                </a:solidFill>
                <a:latin typeface="Inter"/>
              </a:rPr>
              <a:t>ibuprofen
kcal/mol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640080" y="5120640"/>
            <a:ext cx="10972800" cy="0"/>
          </a:xfrm>
          <a:prstGeom prst="line">
            <a:avLst/>
          </a:prstGeom>
          <a:ln w="9525">
            <a:solidFill>
              <a:srgbClr val="D9D4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" y="539496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800" b="1" i="0">
                <a:solidFill>
                  <a:srgbClr val="1D1F24"/>
                </a:solidFill>
                <a:latin typeface="Inter SemiBold"/>
              </a:rPr>
              <a:t>Two unrelated drug-like fragments. Same pocket. Different chemistries.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" y="603504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1">
                <a:solidFill>
                  <a:srgbClr val="8A8470"/>
                </a:solidFill>
                <a:latin typeface="Inter"/>
              </a:rPr>
              <a:t>≈ 2 kcal/mol better than anywhere else on the chain-A or chain-B surface.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CAVITY 18 · TOP HIT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17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73152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1D1F24"/>
                </a:solidFill>
                <a:latin typeface="Inter SemiBold"/>
              </a:rPr>
              <a:t>1H-indazole.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554480"/>
            <a:ext cx="73152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1">
                <a:solidFill>
                  <a:srgbClr val="8A8470"/>
                </a:solidFill>
                <a:latin typeface="Inter"/>
              </a:rPr>
              <a:t>Kinase-inhibitor scaffold · −7.52 kcal/mol</a:t>
            </a:r>
          </a:p>
        </p:txBody>
      </p:sp>
      <p:pic>
        <p:nvPicPr>
          <p:cNvPr id="7" name="Picture 6" descr="cav18_CID70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456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2400" y="2194560"/>
            <a:ext cx="4114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8A8470"/>
                </a:solidFill>
                <a:latin typeface="Inter SemiBold"/>
              </a:rPr>
              <a:t>Engages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2606040"/>
            <a:ext cx="4114800" cy="3200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Phe55 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H-bond + π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Asn201 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H-bond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Phe200 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π-stack</a:t>
            </a:r>
          </a:p>
          <a:p>
            <a:pPr algn="l"/>
            <a:r>
              <a:rPr sz="1400" b="1" i="0">
                <a:solidFill>
                  <a:srgbClr val="C84427"/>
                </a:solidFill>
                <a:latin typeface="Inter"/>
              </a:rPr>
              <a:t>Leu196   </a:t>
            </a:r>
            <a:r>
              <a:rPr sz="1400" b="0" i="0">
                <a:solidFill>
                  <a:srgbClr val="C84427"/>
                </a:solidFill>
                <a:latin typeface="Inter"/>
              </a:rPr>
              <a:t>allosteric loop 181-197 ★</a:t>
            </a:r>
          </a:p>
          <a:p>
            <a:pPr algn="l"/>
            <a:r>
              <a:rPr sz="1400" b="1" i="0">
                <a:solidFill>
                  <a:srgbClr val="C84427"/>
                </a:solidFill>
                <a:latin typeface="Inter"/>
              </a:rPr>
              <a:t>Gly197   </a:t>
            </a:r>
            <a:r>
              <a:rPr sz="1400" b="0" i="0">
                <a:solidFill>
                  <a:srgbClr val="C84427"/>
                </a:solidFill>
                <a:latin typeface="Inter"/>
              </a:rPr>
              <a:t>allosteric loop 181-197 ★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Ile83 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hydrophobic wall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5760720"/>
            <a:ext cx="4114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8A8470"/>
                </a:solidFill>
                <a:latin typeface="Inter"/>
              </a:rPr>
              <a:t>▸ open 3D viewer  ·  </a:t>
            </a:r>
            <a:r>
              <a:rPr sz="1000" b="0" i="0">
                <a:solidFill>
                  <a:srgbClr val="2563EB"/>
                </a:solidFill>
                <a:latin typeface="JetBrains Mono"/>
                <a:hlinkClick r:id="rId3"/>
              </a:rPr>
              <a:t>cavity18_indazole.html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6126480"/>
            <a:ext cx="4114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C84427"/>
                </a:solidFill>
                <a:latin typeface="Inter"/>
              </a:rPr>
              <a:t>3 of 10 contact residues are on the published allosteric communication loop (Anderson 2012, Pozzi 2019).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CAVITY 18 · SECOND HIT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18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73152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1D1F24"/>
                </a:solidFill>
                <a:latin typeface="Inter SemiBold"/>
              </a:rPr>
              <a:t>Ibuprofen.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554480"/>
            <a:ext cx="73152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1">
                <a:solidFill>
                  <a:srgbClr val="8A8470"/>
                </a:solidFill>
                <a:latin typeface="Inter"/>
              </a:rPr>
              <a:t>NSAID, COX1/2 · −7.28 kcal/mol</a:t>
            </a:r>
          </a:p>
        </p:txBody>
      </p:sp>
      <p:pic>
        <p:nvPicPr>
          <p:cNvPr id="7" name="Picture 6" descr="cav18_CID36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456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2400" y="2194560"/>
            <a:ext cx="4114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8A8470"/>
                </a:solidFill>
                <a:latin typeface="Inter SemiBold"/>
              </a:rPr>
              <a:t>Engages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2606040"/>
            <a:ext cx="4114800" cy="3200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C84427"/>
                </a:solidFill>
                <a:latin typeface="Inter"/>
              </a:rPr>
              <a:t>Lys283  </a:t>
            </a:r>
            <a:r>
              <a:rPr sz="1400" b="0" i="0">
                <a:solidFill>
                  <a:srgbClr val="C84427"/>
                </a:solidFill>
                <a:latin typeface="Inter"/>
              </a:rPr>
              <a:t>salt bridge ★</a:t>
            </a:r>
          </a:p>
          <a:p>
            <a:pPr algn="l"/>
            <a:r>
              <a:rPr sz="1400" b="1" i="0">
                <a:solidFill>
                  <a:srgbClr val="C84427"/>
                </a:solidFill>
                <a:latin typeface="Inter"/>
              </a:rPr>
              <a:t>Lys52   </a:t>
            </a:r>
            <a:r>
              <a:rPr sz="1400" b="0" i="0">
                <a:solidFill>
                  <a:srgbClr val="C84427"/>
                </a:solidFill>
                <a:latin typeface="Inter"/>
              </a:rPr>
              <a:t>salt bridge ★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Phe200 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π-stack</a:t>
            </a:r>
          </a:p>
          <a:p>
            <a:pPr algn="l"/>
            <a:r>
              <a:rPr sz="1400" b="1" i="0">
                <a:solidFill>
                  <a:srgbClr val="C84427"/>
                </a:solidFill>
                <a:latin typeface="Inter"/>
              </a:rPr>
              <a:t>Leu196  </a:t>
            </a:r>
            <a:r>
              <a:rPr sz="1400" b="0" i="0">
                <a:solidFill>
                  <a:srgbClr val="C84427"/>
                </a:solidFill>
                <a:latin typeface="Inter"/>
              </a:rPr>
              <a:t>loop 181-197 ★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Phe55  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hydrophobic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Ile83  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hydrophobic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5760720"/>
            <a:ext cx="4114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8A8470"/>
                </a:solidFill>
                <a:latin typeface="Inter"/>
              </a:rPr>
              <a:t>▸ open 3D viewer  ·  </a:t>
            </a:r>
            <a:r>
              <a:rPr sz="1000" b="0" i="0">
                <a:solidFill>
                  <a:srgbClr val="2563EB"/>
                </a:solidFill>
                <a:latin typeface="JetBrains Mono"/>
                <a:hlinkClick r:id="rId3"/>
              </a:rPr>
              <a:t>cavity18_ibuprofen.html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6126480"/>
            <a:ext cx="4114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C84427"/>
                </a:solidFill>
                <a:latin typeface="Inter"/>
              </a:rPr>
              <a:t>Double-lysine salt-bridge clamps the deprotonated carboxylate at pH 7.4.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CAVITY 18 · CONSERVATION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19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1D1F24"/>
                </a:solidFill>
                <a:latin typeface="Inter SemiBold"/>
              </a:rPr>
              <a:t>Conserved at the contact face.</a:t>
            </a:r>
          </a:p>
        </p:txBody>
      </p:sp>
      <p:pic>
        <p:nvPicPr>
          <p:cNvPr id="6" name="Picture 5" descr="cavity18_conserv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828800"/>
            <a:ext cx="77724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6800" y="2103120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8A8470"/>
                </a:solidFill>
                <a:latin typeface="Inter SemiBold"/>
              </a:rPr>
              <a:t>100% conserved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0" y="2377440"/>
            <a:ext cx="3200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8A8470"/>
                </a:solidFill>
                <a:latin typeface="Inter"/>
              </a:rPr>
              <a:t>across 10 orthologs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0" y="2834640"/>
            <a:ext cx="3200400" cy="2560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Gly54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Glu87</a:t>
            </a:r>
          </a:p>
          <a:p>
            <a:pPr algn="l"/>
            <a:r>
              <a:rPr sz="1400" b="1" i="0">
                <a:solidFill>
                  <a:srgbClr val="C84427"/>
                </a:solidFill>
                <a:latin typeface="Inter"/>
              </a:rPr>
              <a:t>Met190</a:t>
            </a:r>
            <a:r>
              <a:rPr sz="1000" b="0" i="0">
                <a:solidFill>
                  <a:srgbClr val="8A8470"/>
                </a:solidFill>
                <a:latin typeface="Inter"/>
              </a:rPr>
              <a:t>  loop</a:t>
            </a:r>
          </a:p>
          <a:p>
            <a:pPr algn="l"/>
            <a:r>
              <a:rPr sz="1400" b="1" i="0">
                <a:solidFill>
                  <a:srgbClr val="C84427"/>
                </a:solidFill>
                <a:latin typeface="Inter"/>
              </a:rPr>
              <a:t>Ala191</a:t>
            </a:r>
            <a:r>
              <a:rPr sz="1000" b="0" i="0">
                <a:solidFill>
                  <a:srgbClr val="8A8470"/>
                </a:solidFill>
                <a:latin typeface="Inter"/>
              </a:rPr>
              <a:t>  loop</a:t>
            </a:r>
          </a:p>
          <a:p>
            <a:pPr algn="l"/>
            <a:r>
              <a:rPr sz="1400" b="1" i="0">
                <a:solidFill>
                  <a:srgbClr val="C84427"/>
                </a:solidFill>
                <a:latin typeface="Inter"/>
              </a:rPr>
              <a:t>Leu196</a:t>
            </a:r>
            <a:r>
              <a:rPr sz="1000" b="0" i="0">
                <a:solidFill>
                  <a:srgbClr val="8A8470"/>
                </a:solidFill>
                <a:latin typeface="Inter"/>
              </a:rPr>
              <a:t>  loop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Phe200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Asn201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5669280"/>
            <a:ext cx="32004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1">
                <a:solidFill>
                  <a:srgbClr val="C84427"/>
                </a:solidFill>
                <a:latin typeface="Inter"/>
              </a:rPr>
              <a:t>6 of 7 are contact residues for at least one top hit.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CAVITY 18 · SELECTIVITY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20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400" b="1" i="0">
                <a:solidFill>
                  <a:srgbClr val="1D1F24"/>
                </a:solidFill>
                <a:latin typeface="Inter SemiBold"/>
              </a:rPr>
              <a:t>Why a Plasmodium-selective drug is plausible here.</a:t>
            </a:r>
          </a:p>
        </p:txBody>
      </p:sp>
      <p:pic>
        <p:nvPicPr>
          <p:cNvPr id="6" name="Picture 5" descr="cavity18_phylogeny_ann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6858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9520" y="1737360"/>
            <a:ext cx="4297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C84427"/>
                </a:solidFill>
                <a:latin typeface="Inter SemiBold"/>
              </a:rPr>
              <a:t>Plain-English meaning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0" y="2148840"/>
            <a:ext cx="4297680" cy="4114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1D1F24"/>
                </a:solidFill>
                <a:latin typeface="Inter"/>
              </a:rPr>
              <a:t>Malaria parasites use TYMS too.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To kill the parasite without poisoning the patient, a drug must hit </a:t>
            </a:r>
            <a:r>
              <a:rPr sz="1100" b="0" i="1">
                <a:solidFill>
                  <a:srgbClr val="3A3628"/>
                </a:solidFill>
                <a:latin typeface="Inter"/>
              </a:rPr>
              <a:t>Plasmodium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TYMS but spare human TYMS.</a:t>
            </a:r>
          </a:p>
          <a:p>
            <a:pPr algn="l"/>
            <a:r>
              <a:rPr sz="1100" b="1" i="0">
                <a:solidFill>
                  <a:srgbClr val="1D1F24"/>
                </a:solidFill>
                <a:latin typeface="Inter"/>
              </a:rPr>
              <a:t>The classical active site is too conserved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— 5-FU / raltitrexed hit both equally → toxicity.</a:t>
            </a:r>
          </a:p>
          <a:p>
            <a:pPr algn="l"/>
            <a:r>
              <a:rPr sz="1100" b="1" i="0">
                <a:solidFill>
                  <a:srgbClr val="1D1F24"/>
                </a:solidFill>
                <a:latin typeface="Inter"/>
              </a:rPr>
              <a:t>Cavity 18 differs at 21 of 36 residues between human and </a:t>
            </a:r>
            <a:r>
              <a:rPr sz="1100" b="1" i="1">
                <a:solidFill>
                  <a:srgbClr val="1D1F24"/>
                </a:solidFill>
                <a:latin typeface="Inter"/>
              </a:rPr>
              <a:t>P. falciparum</a:t>
            </a:r>
            <a:r>
              <a:rPr sz="1100" b="0" i="0">
                <a:solidFill>
                  <a:srgbClr val="3A3628"/>
                </a:solidFill>
                <a:latin typeface="Inter"/>
              </a:rPr>
              <a:t>. A cavity-18 ligand could plausibly be tuned to grip the parasite shape while sliding past the human one.</a:t>
            </a:r>
          </a:p>
          <a:p>
            <a:pPr algn="l"/>
            <a:r>
              <a:rPr sz="1100" b="1" i="0">
                <a:solidFill>
                  <a:srgbClr val="1D1F24"/>
                </a:solidFill>
                <a:latin typeface="Inter"/>
              </a:rPr>
              <a:t>This is the kind of species-selectivity handle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that anti-parasitic medicinal chemistry actively searches for. </a:t>
            </a:r>
            <a:r>
              <a:rPr sz="1100" b="0" i="1">
                <a:solidFill>
                  <a:srgbClr val="8A8470"/>
                </a:solidFill>
                <a:latin typeface="Inter"/>
              </a:rPr>
              <a:t>Hypothesis from the mutation distribution — pending experimental confirmation.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B8327E"/>
                </a:solidFill>
                <a:latin typeface="Inter SemiBold"/>
              </a:rPr>
              <a:t>PLASMODIUM SELECTIVITY · STRUCTURAL OVERLAY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600" b="1" i="0">
                <a:solidFill>
                  <a:srgbClr val="1D1F24"/>
                </a:solidFill>
                <a:latin typeface="Inter SemiBold"/>
              </a:rPr>
              <a:t>Human TYMS  vs  Plasmodium falciparum TS domain.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371600"/>
            <a:ext cx="114300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8A8470"/>
                </a:solidFill>
                <a:latin typeface="Inter"/>
              </a:rPr>
              <a:t>Structural superposition of human 1HVY (chain A, blue) and P. falciparum bifunctional DHFR-TS 1J3I (TS domain, chain C residues 281–608, magenta). Active-site catalytic cysteine shown as sticks on each — that single position is conserved. Everything else is variable.</a:t>
            </a:r>
          </a:p>
        </p:txBody>
      </p:sp>
      <p:pic>
        <p:nvPicPr>
          <p:cNvPr id="6" name="Picture 5" descr="human_vs_pf_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965960"/>
            <a:ext cx="6675120" cy="4319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8160" y="1965960"/>
            <a:ext cx="3749039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B8327E"/>
                </a:solidFill>
                <a:latin typeface="Inter SemiBold"/>
              </a:rPr>
              <a:t>Why this matters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8160" y="2377440"/>
            <a:ext cx="3749039" cy="42976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1D1F24"/>
                </a:solidFill>
                <a:latin typeface="Inter"/>
              </a:rPr>
              <a:t>Sequence identity.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Pf TS shares only ~37 % sequence identity with human TYMS overall, but the active-site core (Cys195/H196/R175/R215) is fully conserved — that's why 5-FU + raltitrexed-class antifolates work in both, but with no parasite/host selectivity.</a:t>
            </a:r>
          </a:p>
          <a:p>
            <a:pPr algn="l"/>
            <a:r>
              <a:rPr sz="1100" b="1" i="0">
                <a:solidFill>
                  <a:srgbClr val="1D1F24"/>
                </a:solidFill>
                <a:latin typeface="Inter"/>
              </a:rPr>
              <a:t>
The cavity-18 anatomy.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21 of 36 cavity-18 residues differ between species. </a:t>
            </a:r>
            <a:r>
              <a:rPr sz="1100" b="0" i="1">
                <a:solidFill>
                  <a:srgbClr val="3A3628"/>
                </a:solidFill>
                <a:latin typeface="Inter"/>
              </a:rPr>
              <a:t>That's enough divergence in side-chain identity that a small molecule shaped to grip the Plasmodium pocket would not fit the human one — at least geometrically.</a:t>
            </a:r>
          </a:p>
          <a:p>
            <a:pPr algn="l"/>
            <a:r>
              <a:rPr sz="1100" b="1" i="0">
                <a:solidFill>
                  <a:srgbClr val="1D1F24"/>
                </a:solidFill>
                <a:latin typeface="Inter"/>
              </a:rPr>
              <a:t>
The testable prediction. </a:t>
            </a:r>
            <a:r>
              <a:rPr sz="1100" b="0" i="0">
                <a:solidFill>
                  <a:srgbClr val="3A3628"/>
                </a:solidFill>
                <a:latin typeface="Inter"/>
              </a:rPr>
              <a:t>If we run cavity-18 fragment docking on 1J3I chain C and compare to 1HVY chain A, </a:t>
            </a:r>
            <a:r>
              <a:rPr sz="1100" b="1" i="1">
                <a:solidFill>
                  <a:srgbClr val="1D1F24"/>
                </a:solidFill>
                <a:latin typeface="Inter"/>
              </a:rPr>
              <a:t>the top fragments should show different scores and different contact residues. </a:t>
            </a:r>
            <a:r>
              <a:rPr sz="1100" b="0" i="1">
                <a:solidFill>
                  <a:srgbClr val="8A8470"/>
                </a:solidFill>
                <a:latin typeface="Inter"/>
              </a:rPr>
              <a:t>That's a real follow-up experiment — not done in Phase 14.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640080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 i="1">
                <a:solidFill>
                  <a:srgbClr val="8A8470"/>
                </a:solidFill>
                <a:latin typeface="Inter"/>
              </a:rPr>
              <a:t>▸ Pf structure  ·  </a:t>
            </a:r>
            <a:r>
              <a:rPr sz="1000" b="1" i="0">
                <a:solidFill>
                  <a:srgbClr val="2563EB"/>
                </a:solidFill>
                <a:latin typeface="JetBrains Mono"/>
                <a:hlinkClick r:id="rId3"/>
              </a:rPr>
              <a:t>PDB 1J3I</a:t>
            </a:r>
            <a:r>
              <a:rPr sz="1000" b="0" i="1">
                <a:solidFill>
                  <a:srgbClr val="8A8470"/>
                </a:solidFill>
                <a:latin typeface="Inter"/>
              </a:rPr>
              <a:t>   ·   wild-type Plasmodium falciparum DHFR-TS, with WR99210 + NADPH + dUMP (Yuvaniyama et al. 2003)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B8327E"/>
                </a:solidFill>
                <a:latin typeface="Inter SemiBold"/>
              </a:rPr>
              <a:t>PLASMODIUM SELECTIVITY · CAVITY 18 RESIDUES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600" b="1" i="0">
                <a:solidFill>
                  <a:srgbClr val="1D1F24"/>
                </a:solidFill>
                <a:latin typeface="Inter SemiBold"/>
              </a:rPr>
              <a:t>Where the two species differ at cavity 18.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1430000" cy="5943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8A8470"/>
                </a:solidFill>
                <a:latin typeface="Inter"/>
              </a:rPr>
              <a:t>Every cavity-18 position is labelled with the human residue → Pf substitution. The bar plot below quantifies each substitution's change in hydropathy (Kyte–Doolittle) and side-chain volume — these are the two physicochemical axes that decide whether a ligand carbon, hydrogen-bond donor, or charge can be accepted at each pocket position.</a:t>
            </a:r>
          </a:p>
        </p:txBody>
      </p:sp>
      <p:pic>
        <p:nvPicPr>
          <p:cNvPr id="6" name="Picture 5" descr="human_vs_pf_cavity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5852160" cy="3786692"/>
          </a:xfrm>
          <a:prstGeom prst="rect">
            <a:avLst/>
          </a:prstGeom>
        </p:spPr>
      </p:pic>
      <p:pic>
        <p:nvPicPr>
          <p:cNvPr id="7" name="Picture 6" descr="pf_specificity_pa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2057400"/>
            <a:ext cx="5486400" cy="2238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035040"/>
            <a:ext cx="58521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B8327E"/>
                </a:solidFill>
                <a:latin typeface="Inter SemiBold"/>
              </a:rPr>
              <a:t>Largest changes (drug-design relevant)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355080"/>
            <a:ext cx="1152144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50" b="1" i="0">
                <a:solidFill>
                  <a:srgbClr val="1D1F24"/>
                </a:solidFill>
                <a:latin typeface="Inter"/>
              </a:rPr>
              <a:t>E150Y / S151D / T167L: </a:t>
            </a:r>
            <a:r>
              <a:rPr sz="1050" b="0" i="0">
                <a:solidFill>
                  <a:srgbClr val="3A3628"/>
                </a:solidFill>
                <a:latin typeface="Inter"/>
              </a:rPr>
              <a:t>polar-to-aromatic + </a:t>
            </a:r>
            <a:r>
              <a:rPr sz="1050" b="1" i="0">
                <a:solidFill>
                  <a:srgbClr val="1D1F24"/>
                </a:solidFill>
                <a:latin typeface="Inter"/>
              </a:rPr>
              <a:t>R283P / K284D / K287N: </a:t>
            </a:r>
            <a:r>
              <a:rPr sz="1050" b="0" i="0">
                <a:solidFill>
                  <a:srgbClr val="3A3628"/>
                </a:solidFill>
                <a:latin typeface="Inter"/>
              </a:rPr>
              <a:t>loss of three positive charges  ·  </a:t>
            </a:r>
            <a:r>
              <a:rPr sz="1050" b="1" i="0">
                <a:solidFill>
                  <a:srgbClr val="1D1F24"/>
                </a:solidFill>
                <a:latin typeface="Inter"/>
              </a:rPr>
              <a:t>T55V / Q62I: </a:t>
            </a:r>
            <a:r>
              <a:rPr sz="1050" b="0" i="0">
                <a:solidFill>
                  <a:srgbClr val="3A3628"/>
                </a:solidFill>
                <a:latin typeface="Inter"/>
              </a:rPr>
              <a:t>hydrophilic→hydrophobic.</a:t>
            </a:r>
          </a:p>
          <a:p>
            <a:pPr algn="l"/>
            <a:r>
              <a:rPr sz="1050" b="0" i="0">
                <a:solidFill>
                  <a:srgbClr val="3A3628"/>
                </a:solidFill>
                <a:latin typeface="Inter"/>
              </a:rPr>
              <a:t>A ligand carboxylate that pairs with Lys283/Lys287 in human </a:t>
            </a:r>
            <a:r>
              <a:rPr sz="1050" b="1" i="1">
                <a:solidFill>
                  <a:srgbClr val="C84427"/>
                </a:solidFill>
                <a:latin typeface="Inter"/>
              </a:rPr>
              <a:t>would lose both salt bridges in Pf </a:t>
            </a:r>
            <a:r>
              <a:rPr sz="1050" b="0" i="0">
                <a:solidFill>
                  <a:srgbClr val="3A3628"/>
                </a:solidFill>
                <a:latin typeface="Inter"/>
              </a:rPr>
              <a:t>(Pro and Asn don't accept the negative charge). That's exactly the kind of geometric handle that selective lead design would exploit.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B8327E"/>
                </a:solidFill>
                <a:latin typeface="Inter SemiBold"/>
              </a:rPr>
              <a:t>PLASMODIUM SELECTIVITY · PREDICTED AFFINITY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400" b="1" i="0">
                <a:solidFill>
                  <a:srgbClr val="1D1F24"/>
                </a:solidFill>
                <a:latin typeface="Inter SemiBold"/>
              </a:rPr>
              <a:t>Same fragments, two species: real Vina docking on both.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371600"/>
            <a:ext cx="11430000" cy="5943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8A8470"/>
                </a:solidFill>
                <a:latin typeface="Inter"/>
              </a:rPr>
              <a:t>We super-aligned 1J3I chain C onto 1HVY chain A (RMSD 0.74 Å on 1789 atoms), then docked indazole + ibuprofen into BOTH receptors with identical Vina settings and identical box (centred on the cavity-18 centroid, 22 ³ Å³, exhaustiveness 16, seed 42).</a:t>
            </a:r>
          </a:p>
        </p:txBody>
      </p:sp>
      <p:pic>
        <p:nvPicPr>
          <p:cNvPr id="6" name="Picture 5" descr="pf_vs_hs_affin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011680"/>
            <a:ext cx="10972800" cy="5499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" y="640080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 i="0">
                <a:solidFill>
                  <a:srgbClr val="1D1F24"/>
                </a:solidFill>
                <a:latin typeface="Inter"/>
              </a:rPr>
              <a:t>▶ open live 3D viewer  ·  </a:t>
            </a:r>
            <a:r>
              <a:rPr sz="1200" b="1" i="0">
                <a:solidFill>
                  <a:srgbClr val="2563EB"/>
                </a:solidFill>
                <a:latin typeface="JetBrains Mono"/>
                <a:hlinkClick r:id="rId3"/>
              </a:rPr>
              <a:t>ariomoniri.github.io/aminak/viewers/pf_vs_hs/</a:t>
            </a:r>
            <a:r>
              <a:rPr sz="1000" b="0" i="1">
                <a:solidFill>
                  <a:srgbClr val="8A8470"/>
                </a:solidFill>
                <a:latin typeface="Inter"/>
              </a:rPr>
              <a:t>   ·  side-by-side 3D-mol viewer · toggle indazole / ibuprofen / apo  ·  cavity-18 contact residues coloured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B8327E"/>
                </a:solidFill>
                <a:latin typeface="Inter SemiBold"/>
              </a:rPr>
              <a:t>PLASMODIUM SELECTIVITY · BINDING-SITE RESIDUES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400" b="1" i="0">
                <a:solidFill>
                  <a:srgbClr val="1D1F24"/>
                </a:solidFill>
                <a:latin typeface="Inter SemiBold"/>
              </a:rPr>
              <a:t>Different residues, different chemistry, different number of contacts.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37160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8A8470"/>
                </a:solidFill>
                <a:latin typeface="Inter"/>
              </a:rPr>
              <a:t>For the top1 pose of each fragment we list every contact residue within 4 Å and classify the interaction (H-bond / salt-bridge / π-stack / hydrophobic / vdW).  Human cavity 18 makes 9–10 specific contacts per fragment, dominated by Phe/Lys/Asn hot-spots.  The Plasmodium-equivalent pose makes only 3 contacts, all hydrophobic, against an Arg-rim region.</a:t>
            </a:r>
          </a:p>
        </p:txBody>
      </p:sp>
      <p:pic>
        <p:nvPicPr>
          <p:cNvPr id="6" name="Picture 5" descr="pf_vs_hs_contac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011680"/>
            <a:ext cx="11521440" cy="4198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" y="640080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1" i="0">
                <a:solidFill>
                  <a:srgbClr val="1D1F24"/>
                </a:solidFill>
                <a:latin typeface="Inter"/>
              </a:rPr>
              <a:t>▶ live 3D side-by-side viewer  ·  </a:t>
            </a:r>
            <a:r>
              <a:rPr sz="1100" b="1" i="0">
                <a:solidFill>
                  <a:srgbClr val="2563EB"/>
                </a:solidFill>
                <a:latin typeface="JetBrains Mono"/>
                <a:hlinkClick r:id="rId3"/>
              </a:rPr>
              <a:t>ariomoniri.github.io/aminak/viewers/pf_vs_hs/</a:t>
            </a:r>
            <a:r>
              <a:rPr sz="1000" b="0" i="1">
                <a:solidFill>
                  <a:srgbClr val="8A8470"/>
                </a:solidFill>
                <a:latin typeface="Inter"/>
              </a:rPr>
              <a:t>   ·  toggle apo / indazole / ibuprofen, both panes update together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3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TARGET RATIONALE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1D1F24"/>
                </a:solidFill>
                <a:latin typeface="Inter SemiBold"/>
              </a:rPr>
              <a:t>Why TYMS?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8A8470"/>
                </a:solidFill>
                <a:latin typeface="JetBrains Mono"/>
              </a:rPr>
              <a:t>Thymidylate synthase  ·  EC 2.1.1.45  ·  UniProt P04818  ·  PDB 1HVY  ·  human · 313 aa · obligate homodimer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874519"/>
            <a:ext cx="2743200" cy="3474720"/>
          </a:xfrm>
          <a:prstGeom prst="roundRect">
            <a:avLst>
              <a:gd name="adj" fmla="val 5000"/>
            </a:avLst>
          </a:prstGeom>
          <a:solidFill>
            <a:srgbClr val="FDFCF7"/>
          </a:solidFill>
          <a:ln w="6350">
            <a:solidFill>
              <a:srgbClr val="D9D4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502920" y="1874519"/>
            <a:ext cx="54864" cy="347472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67512" y="2011679"/>
            <a:ext cx="2468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2563EB"/>
                </a:solidFill>
                <a:latin typeface="Inter SemiBold"/>
              </a:rPr>
              <a:t>THE REACTION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512" y="2377439"/>
            <a:ext cx="2468880" cy="2926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3A3628"/>
                </a:solidFill>
                <a:latin typeface="Inter"/>
              </a:rPr>
              <a:t>TYMS catalyses the only de-novo route to thymidylate: dUMP + mTHF → dTMP + DHF. It is the rate-limiting enzyme for DNA synthesis. Blocking it stops dividing cells.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10712" y="1874519"/>
            <a:ext cx="2743200" cy="3474720"/>
          </a:xfrm>
          <a:prstGeom prst="roundRect">
            <a:avLst>
              <a:gd name="adj" fmla="val 5000"/>
            </a:avLst>
          </a:prstGeom>
          <a:solidFill>
            <a:srgbClr val="FDFCF7"/>
          </a:solidFill>
          <a:ln w="6350">
            <a:solidFill>
              <a:srgbClr val="D9D4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410712" y="1874519"/>
            <a:ext cx="54864" cy="3474720"/>
          </a:xfrm>
          <a:prstGeom prst="rect">
            <a:avLst/>
          </a:prstGeom>
          <a:solidFill>
            <a:srgbClr val="C844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575304" y="2011679"/>
            <a:ext cx="2468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C84427"/>
                </a:solidFill>
                <a:latin typeface="Inter SemiBold"/>
              </a:rPr>
              <a:t>THE CLINICAL ROLE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5304" y="2377439"/>
            <a:ext cx="2468880" cy="2926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3A3628"/>
                </a:solidFill>
                <a:latin typeface="Inter"/>
              </a:rPr>
              <a:t>Validated anticancer target for ~60 years. 5-fluorouracil (5-FU) and capecitabine remain front-line in colorectal cancer; raltitrexed and pemetrexed are licensed antifolates. Combined annual prescribing &gt; 2 M patients globally.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18504" y="1874519"/>
            <a:ext cx="2743200" cy="3474720"/>
          </a:xfrm>
          <a:prstGeom prst="roundRect">
            <a:avLst>
              <a:gd name="adj" fmla="val 5000"/>
            </a:avLst>
          </a:prstGeom>
          <a:solidFill>
            <a:srgbClr val="FDFCF7"/>
          </a:solidFill>
          <a:ln w="6350">
            <a:solidFill>
              <a:srgbClr val="D9D4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318504" y="1874519"/>
            <a:ext cx="54864" cy="3474720"/>
          </a:xfrm>
          <a:prstGeom prst="rect">
            <a:avLst/>
          </a:prstGeom>
          <a:solidFill>
            <a:srgbClr val="B832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483096" y="2011679"/>
            <a:ext cx="2468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B8327E"/>
                </a:solidFill>
                <a:latin typeface="Inter SemiBold"/>
              </a:rPr>
              <a:t>THE MALARIA ANGLE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3096" y="2377439"/>
            <a:ext cx="2468880" cy="2926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3A3628"/>
                </a:solidFill>
                <a:latin typeface="Inter"/>
              </a:rPr>
              <a:t>Plasmodium falciparum has a bifunctional DHFR-TS fusion. Selective parasite-TYMS inhibition has been a long-running medicinal-chemistry goal — selectivity comes from differences outside the active site (next slide).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226296" y="1874519"/>
            <a:ext cx="2743200" cy="3474720"/>
          </a:xfrm>
          <a:prstGeom prst="roundRect">
            <a:avLst>
              <a:gd name="adj" fmla="val 5000"/>
            </a:avLst>
          </a:prstGeom>
          <a:solidFill>
            <a:srgbClr val="FDFCF7"/>
          </a:solidFill>
          <a:ln w="6350">
            <a:solidFill>
              <a:srgbClr val="D9D4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9226296" y="1874519"/>
            <a:ext cx="54864" cy="3474720"/>
          </a:xfrm>
          <a:prstGeom prst="rect">
            <a:avLst/>
          </a:prstGeom>
          <a:solidFill>
            <a:srgbClr val="6D3E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390888" y="2011679"/>
            <a:ext cx="2468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D3EC1"/>
                </a:solidFill>
                <a:latin typeface="Inter SemiBold"/>
              </a:rPr>
              <a:t>WHY NOW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0888" y="2377439"/>
            <a:ext cx="2468880" cy="2926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3A3628"/>
                </a:solidFill>
                <a:latin typeface="Inter"/>
              </a:rPr>
              <a:t>Resistance to 5-FU + antifolates is widespread. New chemical matter is needed. We start from structure (1HVY, 2.0 Å) and conservation (10 orthologs, JS divergence) to ask: where else could a small molecule bind?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640080" y="5623560"/>
            <a:ext cx="10972800" cy="0"/>
          </a:xfrm>
          <a:prstGeom prst="line">
            <a:avLst/>
          </a:prstGeom>
          <a:ln w="9525">
            <a:solidFill>
              <a:srgbClr val="D9D4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080" y="5806440"/>
            <a:ext cx="114300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3A3628"/>
                </a:solidFill>
                <a:latin typeface="Inter"/>
              </a:rPr>
              <a:t>Why structure-led? — TYMS is a tight, mostly α/β fold with a deep cofactor pocket and a flexible 181–197 loop that long-range-couples to the catalytic Cys195 (Anderson 2012, Pozzi 2019). Both make it a tractable target for cryptic-site screening.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14E · SMINA RESCORING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21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400" b="1" i="0">
                <a:solidFill>
                  <a:srgbClr val="1D1F24"/>
                </a:solidFill>
                <a:latin typeface="Inter SemiBold"/>
              </a:rPr>
              <a:t>Adding electrostatics ≠ fixing the R→E sign error.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8A8470"/>
                </a:solidFill>
                <a:latin typeface="Inter"/>
              </a:rPr>
              <a:t>Smina (Vina + Coulomb + AD4 desolvation + custom weights) tested on the full Phase-7 panel.</a:t>
            </a:r>
          </a:p>
        </p:txBody>
      </p:sp>
      <p:pic>
        <p:nvPicPr>
          <p:cNvPr id="7" name="Picture 6" descr="rescore_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11247120" cy="4758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621792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8A8470"/>
                </a:solidFill>
                <a:latin typeface="Inter"/>
              </a:rPr>
              <a:t>▸ details + custom scoring files  ·  </a:t>
            </a:r>
            <a:r>
              <a:rPr sz="1000" b="0" i="0">
                <a:solidFill>
                  <a:srgbClr val="2563EB"/>
                </a:solidFill>
                <a:latin typeface="JetBrains Mono"/>
                <a:hlinkClick r:id="rId3"/>
              </a:rPr>
              <a:t>06_smina_rescore/</a:t>
            </a:r>
            <a:r>
              <a:rPr sz="1100" b="0" i="1">
                <a:solidFill>
                  <a:srgbClr val="C84427"/>
                </a:solidFill>
                <a:latin typeface="Inter"/>
              </a:rPr>
              <a:t>   ★ Smina DOES capture cavity-18 ibuprofen salt-bridge (q_amp Δ = −4.4 vs indazole)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3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RESCORING · MOTIVATION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200" b="1" i="0">
                <a:solidFill>
                  <a:srgbClr val="1D1F24"/>
                </a:solidFill>
                <a:latin typeface="Inter SemiBold"/>
              </a:rPr>
              <a:t>Why three rescoring engines? — each tests one missing physics term.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1430000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3A3628"/>
                </a:solidFill>
                <a:latin typeface="Inter"/>
              </a:rPr>
              <a:t>Rigid-Vina docks each ligand to the WT crystal-pose receptor and scores with an empirical knowledge-based potential. Two physics terms are missing:  (a) explicit Coulomb electrostatics + de-solvation, and  (b) structural relaxation of the protein around the mutation. Each rescoring engine adds one or both: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2606040"/>
            <a:ext cx="3657600" cy="3566160"/>
          </a:xfrm>
          <a:prstGeom prst="roundRect">
            <a:avLst>
              <a:gd name="adj" fmla="val 6000"/>
            </a:avLst>
          </a:prstGeom>
          <a:solidFill>
            <a:srgbClr val="FDFCF7"/>
          </a:solidFill>
          <a:ln w="6350">
            <a:solidFill>
              <a:srgbClr val="D9D4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640080" y="2606040"/>
            <a:ext cx="64008" cy="3566160"/>
          </a:xfrm>
          <a:prstGeom prst="rect">
            <a:avLst/>
          </a:prstGeom>
          <a:solidFill>
            <a:srgbClr val="C844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22959" y="2743200"/>
            <a:ext cx="33832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1D1F24"/>
                </a:solidFill>
                <a:latin typeface="Inter SemiBold"/>
              </a:rPr>
              <a:t>Smina (Phase 14e)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59" y="3154680"/>
            <a:ext cx="3383280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3A3628"/>
                </a:solidFill>
                <a:latin typeface="Inter"/>
              </a:rPr>
              <a:t>Vina fork + native Coulomb term + AD4 de-solvation; custom-weight scoring. Tests:  does adding explicit electrostatics to a rigid scorer fix R→E?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59" y="4800600"/>
            <a:ext cx="33832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1D1F24"/>
                </a:solidFill>
                <a:latin typeface="Inter"/>
              </a:rPr>
              <a:t>Verdict:  No. Even at 10× electrostatic weight the R215E ≈ R215A — rigid pose can't reorganise to feel the new field. But Smina DOES capture the cavity-18 ibuprofen salt-bridge (4.4 kcal/mol q_amp gap).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26280" y="2606040"/>
            <a:ext cx="3657600" cy="3566160"/>
          </a:xfrm>
          <a:prstGeom prst="roundRect">
            <a:avLst>
              <a:gd name="adj" fmla="val 6000"/>
            </a:avLst>
          </a:prstGeom>
          <a:solidFill>
            <a:srgbClr val="FDFCF7"/>
          </a:solidFill>
          <a:ln w="6350">
            <a:solidFill>
              <a:srgbClr val="D9D4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526280" y="2606040"/>
            <a:ext cx="64008" cy="356616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09160" y="2743200"/>
            <a:ext cx="33832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1D1F24"/>
                </a:solidFill>
                <a:latin typeface="Inter SemiBold"/>
              </a:rPr>
              <a:t>OpenMM GB (Phase 14g)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9160" y="3154680"/>
            <a:ext cx="3383280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3A3628"/>
                </a:solidFill>
                <a:latin typeface="Inter"/>
              </a:rPr>
              <a:t>AMBER ff14SB + GBn2 implicit solvent on the MUTANT receptor, minimised. Tests:  does structural relaxation + GB electrostatics expose R→E?  Ligand-free (ΔE_receptor only).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9160" y="4800600"/>
            <a:ext cx="33832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1D1F24"/>
                </a:solidFill>
                <a:latin typeface="Inter"/>
              </a:rPr>
              <a:t>Verdict:  Yes — rank order physically correct. R175E_R176E +328 max, singles +132–158, neutralisation +165, catalytic-only +61. Rigid Vina + Smina cannot produce this signal.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412480" y="2606040"/>
            <a:ext cx="3657600" cy="3566160"/>
          </a:xfrm>
          <a:prstGeom prst="roundRect">
            <a:avLst>
              <a:gd name="adj" fmla="val 6000"/>
            </a:avLst>
          </a:prstGeom>
          <a:solidFill>
            <a:srgbClr val="FDFCF7"/>
          </a:solidFill>
          <a:ln w="6350">
            <a:solidFill>
              <a:srgbClr val="D9D4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8412480" y="2606040"/>
            <a:ext cx="64008" cy="3566160"/>
          </a:xfrm>
          <a:prstGeom prst="rect">
            <a:avLst/>
          </a:prstGeom>
          <a:solidFill>
            <a:srgbClr val="B832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595359" y="2743200"/>
            <a:ext cx="33832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1D1F24"/>
                </a:solidFill>
                <a:latin typeface="Inter SemiBold"/>
              </a:rPr>
              <a:t>MM-GBSA-GAFF (Phase 14i)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95359" y="3154680"/>
            <a:ext cx="3383280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3A3628"/>
                </a:solidFill>
                <a:latin typeface="Inter"/>
              </a:rPr>
              <a:t>Adds the LIGAND back: AMBER ff14SB (protein) + GAFF (raltitrexed) + GBn2; ΔG_bind = E_complex − E_receptor − E_ligand on the relaxed complex.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5359" y="4800600"/>
            <a:ext cx="33832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1D1F24"/>
                </a:solidFill>
                <a:latin typeface="Inter"/>
              </a:rPr>
              <a:t>Verdict:  Rank still confirmed.  R175E_R176E +452 still top.  T170A control fails (+296 ≈ R175E) → absolute magnitudes are pose-dependent artefacts; read the RANK on charge perturbations only.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" y="635508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0" i="1">
                <a:solidFill>
                  <a:srgbClr val="C84427"/>
                </a:solidFill>
                <a:latin typeface="Inter"/>
              </a:rPr>
              <a:t>★ All three engines were run.  Phase 14e ruled out a cheap electrostatic fix.  Phase 14g + 14i confirmed: the missing physics is structural relaxation + GB-priced electrostatics.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14G · OPENMM GB RESCORING — ★ EXECUTED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22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200" b="1" i="0">
                <a:solidFill>
                  <a:srgbClr val="1D1F24"/>
                </a:solidFill>
                <a:latin typeface="Inter SemiBold"/>
              </a:rPr>
              <a:t>Side-chain relaxation + GB electrostatics exposes the R→E sign error.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8A8470"/>
                </a:solidFill>
                <a:latin typeface="Inter"/>
              </a:rPr>
              <a:t>AMBER ff14SB + GBn2 implicit · 5 mutants minimised on arm64 CPU · ~2 min/system · ΔE_receptor only (no ligand)</a:t>
            </a:r>
          </a:p>
        </p:txBody>
      </p:sp>
      <p:pic>
        <p:nvPicPr>
          <p:cNvPr id="7" name="Picture 6" descr="openmm_gb_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4519"/>
            <a:ext cx="6858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2400" y="1920240"/>
            <a:ext cx="4114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C84427"/>
                </a:solidFill>
                <a:latin typeface="Inter SemiBold"/>
              </a:rPr>
              <a:t>Rank order respects physics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2377440"/>
            <a:ext cx="4114800" cy="22860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C84427"/>
                </a:solidFill>
                <a:latin typeface="JetBrains Mono"/>
              </a:rPr>
              <a:t>R175E_R176E </a:t>
            </a:r>
            <a:r>
              <a:rPr sz="1200" b="0" i="0">
                <a:solidFill>
                  <a:srgbClr val="3A3628"/>
                </a:solidFill>
                <a:latin typeface="JetBrains Mono"/>
              </a:rPr>
              <a:t>  +328  ★ max</a:t>
            </a:r>
          </a:p>
          <a:p>
            <a:pPr algn="l"/>
            <a:r>
              <a:rPr sz="1200" b="1" i="0">
                <a:solidFill>
                  <a:srgbClr val="3A3628"/>
                </a:solidFill>
                <a:latin typeface="JetBrains Mono"/>
              </a:rPr>
              <a:t>R215A       </a:t>
            </a:r>
            <a:r>
              <a:rPr sz="1200" b="0" i="0">
                <a:solidFill>
                  <a:srgbClr val="3A3628"/>
                </a:solidFill>
                <a:latin typeface="JetBrains Mono"/>
              </a:rPr>
              <a:t>  +165</a:t>
            </a:r>
          </a:p>
          <a:p>
            <a:pPr algn="l"/>
            <a:r>
              <a:rPr sz="1200" b="1" i="0">
                <a:solidFill>
                  <a:srgbClr val="3A3628"/>
                </a:solidFill>
                <a:latin typeface="JetBrains Mono"/>
              </a:rPr>
              <a:t>R215E       </a:t>
            </a:r>
            <a:r>
              <a:rPr sz="1200" b="0" i="0">
                <a:solidFill>
                  <a:srgbClr val="3A3628"/>
                </a:solidFill>
                <a:latin typeface="JetBrains Mono"/>
              </a:rPr>
              <a:t>  +158</a:t>
            </a:r>
          </a:p>
          <a:p>
            <a:pPr algn="l"/>
            <a:r>
              <a:rPr sz="1200" b="1" i="0">
                <a:solidFill>
                  <a:srgbClr val="3A3628"/>
                </a:solidFill>
                <a:latin typeface="JetBrains Mono"/>
              </a:rPr>
              <a:t>R175E       </a:t>
            </a:r>
            <a:r>
              <a:rPr sz="1200" b="0" i="0">
                <a:solidFill>
                  <a:srgbClr val="3A3628"/>
                </a:solidFill>
                <a:latin typeface="JetBrains Mono"/>
              </a:rPr>
              <a:t>  +132</a:t>
            </a:r>
          </a:p>
          <a:p>
            <a:pPr algn="l"/>
            <a:r>
              <a:rPr sz="1200" b="1" i="0">
                <a:solidFill>
                  <a:srgbClr val="3A3628"/>
                </a:solidFill>
                <a:latin typeface="JetBrains Mono"/>
              </a:rPr>
              <a:t>C195A       </a:t>
            </a:r>
            <a:r>
              <a:rPr sz="1200" b="0" i="0">
                <a:solidFill>
                  <a:srgbClr val="3A3628"/>
                </a:solidFill>
                <a:latin typeface="JetBrains Mono"/>
              </a:rPr>
              <a:t>  +61   (no charge change)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4572000"/>
            <a:ext cx="4114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8A8470"/>
                </a:solidFill>
                <a:latin typeface="Inter"/>
              </a:rPr>
              <a:t>Δ E_receptor vs WT_holo (kcal/mol).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5029200"/>
            <a:ext cx="4114800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1">
                <a:solidFill>
                  <a:srgbClr val="C84427"/>
                </a:solidFill>
                <a:latin typeface="Inter"/>
              </a:rPr>
              <a:t>DOUBLE charge reversal = largest penalty.
Rigid Vina / Smina could not see this.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635508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8A8470"/>
                </a:solidFill>
                <a:latin typeface="Inter"/>
              </a:rPr>
              <a:t>▸ source data  ·  </a:t>
            </a:r>
            <a:r>
              <a:rPr sz="1000" b="0" i="0">
                <a:solidFill>
                  <a:srgbClr val="2563EB"/>
                </a:solidFill>
                <a:latin typeface="JetBrains Mono"/>
                <a:hlinkClick r:id="rId3"/>
              </a:rPr>
              <a:t>openmm_gb_results.csv</a:t>
            </a:r>
            <a:r>
              <a:rPr sz="1000" b="0" i="1">
                <a:solidFill>
                  <a:srgbClr val="8A8470"/>
                </a:solidFill>
                <a:latin typeface="Inter"/>
              </a:rPr>
              <a:t>   ·  no ligand parametrisation needed for ΔE_receptor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14I · MM-GBSA ΔΔG_BIND WITH GAFF LIGAND — ★ EXECUTED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23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600" b="1" i="0">
                <a:solidFill>
                  <a:srgbClr val="1D1F24"/>
                </a:solidFill>
                <a:latin typeface="Inter SemiBold"/>
              </a:rPr>
              <a:t>Now with the ligand, too.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8A8470"/>
                </a:solidFill>
                <a:latin typeface="Inter"/>
              </a:rPr>
              <a:t>AMBER ff14SB (protein) + GAFF (raltitrexed, acpype + AmberTools) + GBn2 · 8 systems · ~3 min/system</a:t>
            </a:r>
          </a:p>
        </p:txBody>
      </p:sp>
      <p:pic>
        <p:nvPicPr>
          <p:cNvPr id="7" name="Picture 6" descr="mmgbsa_gaff_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828800"/>
            <a:ext cx="7315200" cy="3003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2400" y="1920240"/>
            <a:ext cx="4114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C84427"/>
                </a:solidFill>
                <a:latin typeface="Inter SemiBold"/>
              </a:rPr>
              <a:t>ΔΔG_bind vs WT (kcal/mol)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2377440"/>
            <a:ext cx="4114800" cy="22860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C84427"/>
                </a:solidFill>
                <a:latin typeface="JetBrains Mono"/>
              </a:rPr>
              <a:t>R175E_R176E </a:t>
            </a:r>
            <a:r>
              <a:rPr sz="1100" b="0" i="0">
                <a:solidFill>
                  <a:srgbClr val="3A3628"/>
                </a:solidFill>
                <a:latin typeface="JetBrains Mono"/>
              </a:rPr>
              <a:t>  +452  ★ max</a:t>
            </a:r>
          </a:p>
          <a:p>
            <a:pPr algn="l"/>
            <a:r>
              <a:rPr sz="1100" b="1" i="0">
                <a:solidFill>
                  <a:srgbClr val="C84427"/>
                </a:solidFill>
                <a:latin typeface="JetBrains Mono"/>
              </a:rPr>
              <a:t>R215A       </a:t>
            </a:r>
            <a:r>
              <a:rPr sz="1100" b="0" i="0">
                <a:solidFill>
                  <a:srgbClr val="3A3628"/>
                </a:solidFill>
                <a:latin typeface="JetBrains Mono"/>
              </a:rPr>
              <a:t>  +440</a:t>
            </a:r>
          </a:p>
          <a:p>
            <a:pPr algn="l"/>
            <a:r>
              <a:rPr sz="1100" b="1" i="0">
                <a:solidFill>
                  <a:srgbClr val="3A3628"/>
                </a:solidFill>
                <a:latin typeface="JetBrains Mono"/>
              </a:rPr>
              <a:t>H196A       </a:t>
            </a:r>
            <a:r>
              <a:rPr sz="1100" b="0" i="0">
                <a:solidFill>
                  <a:srgbClr val="3A3628"/>
                </a:solidFill>
                <a:latin typeface="JetBrains Mono"/>
              </a:rPr>
              <a:t>  +359</a:t>
            </a:r>
          </a:p>
          <a:p>
            <a:pPr algn="l"/>
            <a:r>
              <a:rPr sz="1100" b="1" i="0">
                <a:solidFill>
                  <a:srgbClr val="3A3628"/>
                </a:solidFill>
                <a:latin typeface="JetBrains Mono"/>
              </a:rPr>
              <a:t>R215E       </a:t>
            </a:r>
            <a:r>
              <a:rPr sz="1100" b="0" i="0">
                <a:solidFill>
                  <a:srgbClr val="3A3628"/>
                </a:solidFill>
                <a:latin typeface="JetBrains Mono"/>
              </a:rPr>
              <a:t>  +339</a:t>
            </a:r>
          </a:p>
          <a:p>
            <a:pPr algn="l"/>
            <a:r>
              <a:rPr sz="1100" b="1" i="0">
                <a:solidFill>
                  <a:srgbClr val="3A3628"/>
                </a:solidFill>
                <a:latin typeface="JetBrains Mono"/>
              </a:rPr>
              <a:t>T170A       </a:t>
            </a:r>
            <a:r>
              <a:rPr sz="1100" b="0" i="0">
                <a:solidFill>
                  <a:srgbClr val="3A3628"/>
                </a:solidFill>
                <a:latin typeface="JetBrains Mono"/>
              </a:rPr>
              <a:t>  +296  (control)</a:t>
            </a:r>
          </a:p>
          <a:p>
            <a:pPr algn="l"/>
            <a:r>
              <a:rPr sz="1100" b="1" i="0">
                <a:solidFill>
                  <a:srgbClr val="3A3628"/>
                </a:solidFill>
                <a:latin typeface="JetBrains Mono"/>
              </a:rPr>
              <a:t>R175E       </a:t>
            </a:r>
            <a:r>
              <a:rPr sz="1100" b="0" i="0">
                <a:solidFill>
                  <a:srgbClr val="3A3628"/>
                </a:solidFill>
                <a:latin typeface="JetBrains Mono"/>
              </a:rPr>
              <a:t>  +293</a:t>
            </a:r>
          </a:p>
          <a:p>
            <a:pPr algn="l"/>
            <a:r>
              <a:rPr sz="1100" b="1" i="0">
                <a:solidFill>
                  <a:srgbClr val="3A3628"/>
                </a:solidFill>
                <a:latin typeface="JetBrains Mono"/>
              </a:rPr>
              <a:t>C195A       </a:t>
            </a:r>
            <a:r>
              <a:rPr sz="1100" b="0" i="0">
                <a:solidFill>
                  <a:srgbClr val="3A3628"/>
                </a:solidFill>
                <a:latin typeface="JetBrains Mono"/>
              </a:rPr>
              <a:t>  +243  (no charge change)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5303520"/>
            <a:ext cx="4114800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1">
                <a:solidFill>
                  <a:srgbClr val="C84427"/>
                </a:solidFill>
                <a:latin typeface="Inter"/>
              </a:rPr>
              <a:t>★ Rank-1 still R175E_R176E.
Both Phase 14g (ΔE_receptor) and Phase 14i (ΔΔG_bind with ligand) agree.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" y="635508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8A8470"/>
                </a:solidFill>
                <a:latin typeface="Inter"/>
              </a:rPr>
              <a:t>▸ source data  ·  </a:t>
            </a:r>
            <a:r>
              <a:rPr sz="1000" b="0" i="0">
                <a:solidFill>
                  <a:srgbClr val="2563EB"/>
                </a:solidFill>
                <a:latin typeface="JetBrains Mono"/>
                <a:hlinkClick r:id="rId3"/>
              </a:rPr>
              <a:t>mmgbsa_gaff_results.csv</a:t>
            </a:r>
            <a:r>
              <a:rPr sz="900" b="0" i="1">
                <a:solidFill>
                  <a:srgbClr val="8A8470"/>
                </a:solidFill>
                <a:latin typeface="Inter"/>
              </a:rPr>
              <a:t>   ·  caveat: single-trajectory MM-GBSA on independently-docked poses; rank order trustworthy, absolute magnitudes pose-dependent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7 · MUTATION EFFECT 2D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400" b="1" i="0">
                <a:solidFill>
                  <a:srgbClr val="1D1F24"/>
                </a:solidFill>
                <a:latin typeface="Inter SemiBold"/>
              </a:rPr>
              <a:t>Where in chemistry-space does the pipeline see signal?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8A8470"/>
                </a:solidFill>
                <a:latin typeface="Inter"/>
              </a:rPr>
              <a:t>Ramachandran-style 2D map:  ΔHydropathy (Kyte–Doolittle) × ΔSide-chain volume × Δ Vina (colour).  Mutations are coloured by mutation class via ring outline.</a:t>
            </a:r>
          </a:p>
        </p:txBody>
      </p:sp>
      <p:pic>
        <p:nvPicPr>
          <p:cNvPr id="6" name="Picture 5" descr="mutation_effect_2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8800"/>
            <a:ext cx="9144000" cy="6626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" y="6126480"/>
            <a:ext cx="114300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3A3628"/>
                </a:solidFill>
                <a:latin typeface="Inter"/>
              </a:rPr>
              <a:t>Read this as:  every mutant we tested sits in the lower-right (smaller, more hydrophobic side chain) half-plane.  Δ Vina (colour) stays in the white-to-pink band — at or just above noise — for every single one.  The pipeline cannot resolve mutations in the upper-left half-plane (large, polar) because that's outside the chemistry we sampled.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6 · MODELLER · 10-MODEL ENSEMBLE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400" b="1" i="0">
                <a:solidFill>
                  <a:srgbClr val="1D1F24"/>
                </a:solidFill>
                <a:latin typeface="Inter SemiBold"/>
              </a:rPr>
              <a:t>Modeller — 10 homology models + crystal overlay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8A8470"/>
                </a:solidFill>
                <a:latin typeface="Inter"/>
              </a:rPr>
              <a:t>Modeller produces 10 candidate structures; we pick the best by Lovell %favoured + by Cα RMSD to the 1HVY crystal.  All 10 superimpose to within 0.4 Å of each other — the homology fold is stable.</a:t>
            </a:r>
          </a:p>
        </p:txBody>
      </p:sp>
      <p:pic>
        <p:nvPicPr>
          <p:cNvPr id="6" name="Picture 5" descr="all_models_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828800"/>
            <a:ext cx="10881360" cy="8161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" y="635508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0" i="1">
                <a:solidFill>
                  <a:srgbClr val="C84427"/>
                </a:solidFill>
                <a:latin typeface="Inter"/>
              </a:rPr>
              <a:t>Model 3 = best DOPE  ·  Model 10 = best Cα RMSD (0.367 Å vs 1HVY)  ·  all 10 + crystal overlay at right.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SMINA · FULL PHASE-7 PANEL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24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400" b="1" i="0">
                <a:solidFill>
                  <a:srgbClr val="1D1F24"/>
                </a:solidFill>
                <a:latin typeface="Inter SemiBold"/>
              </a:rPr>
              <a:t>Same negative finding on every mutant.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8A8470"/>
                </a:solidFill>
                <a:latin typeface="Inter"/>
              </a:rPr>
              <a:t>42 Phase-7 mutant top poses × 4 scorers (Vina · Vinardo · custom_q · q_amp).</a:t>
            </a:r>
          </a:p>
        </p:txBody>
      </p:sp>
      <p:pic>
        <p:nvPicPr>
          <p:cNvPr id="7" name="Picture 6" descr="smina_full_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4519"/>
            <a:ext cx="11247120" cy="44988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3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INTERACTIVE VIEWERS · GITHUB PAGES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000" b="1" i="0">
                <a:solidFill>
                  <a:srgbClr val="1D1F24"/>
                </a:solidFill>
                <a:latin typeface="Inter SemiBold"/>
              </a:rPr>
              <a:t>Open the live 3D / interactive plots.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1">
                <a:solidFill>
                  <a:srgbClr val="8A8470"/>
                </a:solidFill>
                <a:latin typeface="Inter"/>
              </a:rPr>
              <a:t>Every link below is live; the same files also ship inside the offline bundle under ./viewers/ and ./viewers/pf_vs_hs/. Click the URL to open in your default browser.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1920240"/>
            <a:ext cx="54864" cy="640080"/>
          </a:xfrm>
          <a:prstGeom prst="rect">
            <a:avLst/>
          </a:prstGeom>
          <a:solidFill>
            <a:srgbClr val="2B3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20240"/>
            <a:ext cx="65836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1D1F24"/>
                </a:solidFill>
                <a:latin typeface="Inter SemiBold"/>
              </a:rPr>
              <a:t>Pipeline DAG (topological)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6583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3A3628"/>
                </a:solidFill>
                <a:latin typeface="Inter"/>
              </a:rPr>
              <a:t>Kahn longest-path layout · hover to trace upstream + downstream lineage · click to pin a detail drawer · 13 nodes, 16 edges, 8 layers.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8079" y="2084832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2B3340"/>
                </a:solidFill>
                <a:latin typeface="Inter"/>
              </a:rPr>
              <a:t>▶ open  </a:t>
            </a:r>
            <a:r>
              <a:rPr sz="1100" b="1" i="0">
                <a:solidFill>
                  <a:srgbClr val="2563EB"/>
                </a:solidFill>
                <a:latin typeface="JetBrains Mono"/>
                <a:hlinkClick r:id="rId2"/>
              </a:rPr>
              <a:t>ariomoniri.github.io/aminak/viewers/pipeline/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" y="2633472"/>
            <a:ext cx="54864" cy="640080"/>
          </a:xfrm>
          <a:prstGeom prst="rect">
            <a:avLst/>
          </a:prstGeom>
          <a:solidFill>
            <a:srgbClr val="B832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77240" y="2633472"/>
            <a:ext cx="65836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1D1F24"/>
                </a:solidFill>
                <a:latin typeface="Inter SemiBold"/>
              </a:rPr>
              <a:t>Human ↔ Plasmodium cavity 18 (side-by-side)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2953512"/>
            <a:ext cx="6583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3A3628"/>
                </a:solidFill>
                <a:latin typeface="Inter"/>
              </a:rPr>
              <a:t>Dual 3D-mol panes · super-aligned 1HVY chain A + 1J3I chain C · cavity-18 residues as sticks · catalytic Cys highlighted · toggle apo / indazole / ibuprofen.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8079" y="2798064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B8327E"/>
                </a:solidFill>
                <a:latin typeface="Inter"/>
              </a:rPr>
              <a:t>▶ open  </a:t>
            </a:r>
            <a:r>
              <a:rPr sz="1100" b="1" i="0">
                <a:solidFill>
                  <a:srgbClr val="2563EB"/>
                </a:solidFill>
                <a:latin typeface="JetBrains Mono"/>
                <a:hlinkClick r:id="rId3"/>
              </a:rPr>
              <a:t>ariomoniri.github.io/aminak/viewers/pf_vs_hs/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80" y="3346704"/>
            <a:ext cx="54864" cy="640080"/>
          </a:xfrm>
          <a:prstGeom prst="rect">
            <a:avLst/>
          </a:prstGeom>
          <a:solidFill>
            <a:srgbClr val="C844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3346704"/>
            <a:ext cx="65836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1D1F24"/>
                </a:solidFill>
                <a:latin typeface="Inter SemiBold"/>
              </a:rPr>
              <a:t>Cavity-18 indazole pose (human)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" y="3666744"/>
            <a:ext cx="6583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3A3628"/>
                </a:solidFill>
                <a:latin typeface="Inter"/>
              </a:rPr>
              <a:t>1HVY chain A · indazole top1 (−7.52 kcal/mol) docked into cavity 18 · contact residues + H-bonds.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98079" y="3511296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C84427"/>
                </a:solidFill>
                <a:latin typeface="Inter"/>
              </a:rPr>
              <a:t>▶ open  </a:t>
            </a:r>
            <a:r>
              <a:rPr sz="1100" b="1" i="0">
                <a:solidFill>
                  <a:srgbClr val="2563EB"/>
                </a:solidFill>
                <a:latin typeface="JetBrains Mono"/>
                <a:hlinkClick r:id="rId4"/>
              </a:rPr>
              <a:t>ariomoniri.github.io/aminak/14_inhibitor_design/04_allosteric/cavity18_evidence/viewers/cavity18_indazole.html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80" y="4059935"/>
            <a:ext cx="54864" cy="640080"/>
          </a:xfrm>
          <a:prstGeom prst="rect">
            <a:avLst/>
          </a:prstGeom>
          <a:solidFill>
            <a:srgbClr val="C844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77240" y="4059935"/>
            <a:ext cx="65836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1D1F24"/>
                </a:solidFill>
                <a:latin typeface="Inter SemiBold"/>
              </a:rPr>
              <a:t>Cavity-18 ibuprofen pose (human)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" y="4379975"/>
            <a:ext cx="6583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3A3628"/>
                </a:solidFill>
                <a:latin typeface="Inter"/>
              </a:rPr>
              <a:t>1HVY chain A · ibuprofen top1 (−7.28 kcal/mol) · double-lysine salt bridge to Lys52 + Lys283.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8079" y="4224527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C84427"/>
                </a:solidFill>
                <a:latin typeface="Inter"/>
              </a:rPr>
              <a:t>▶ open  </a:t>
            </a:r>
            <a:r>
              <a:rPr sz="1100" b="1" i="0">
                <a:solidFill>
                  <a:srgbClr val="2563EB"/>
                </a:solidFill>
                <a:latin typeface="JetBrains Mono"/>
                <a:hlinkClick r:id="rId5"/>
              </a:rPr>
              <a:t>ariomoniri.github.io/aminak/14_inhibitor_design/04_allosteric/cavity18_evidence/viewers/cavity18_ibuprofen.html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" y="4773168"/>
            <a:ext cx="54864" cy="640080"/>
          </a:xfrm>
          <a:prstGeom prst="rect">
            <a:avLst/>
          </a:prstGeom>
          <a:solidFill>
            <a:srgbClr val="8A84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77240" y="4773168"/>
            <a:ext cx="65836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1D1F24"/>
                </a:solidFill>
                <a:latin typeface="Inter SemiBold"/>
              </a:rPr>
              <a:t>Cavity-18 apo (human)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240" y="5093208"/>
            <a:ext cx="6583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3A3628"/>
                </a:solidFill>
                <a:latin typeface="Inter"/>
              </a:rPr>
              <a:t>1HVY chain A apo · cavity-18 surface + residue sticks · empty pocket comparison.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8079" y="4937760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8A8470"/>
                </a:solidFill>
                <a:latin typeface="Inter"/>
              </a:rPr>
              <a:t>▶ open  </a:t>
            </a:r>
            <a:r>
              <a:rPr sz="1100" b="1" i="0">
                <a:solidFill>
                  <a:srgbClr val="2563EB"/>
                </a:solidFill>
                <a:latin typeface="JetBrains Mono"/>
                <a:hlinkClick r:id="rId6"/>
              </a:rPr>
              <a:t>ariomoniri.github.io/aminak/14_inhibitor_design/04_allosteric/cavity18_evidence/viewers/cavity18_apo.html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0080" y="5486400"/>
            <a:ext cx="54864" cy="640080"/>
          </a:xfrm>
          <a:prstGeom prst="rect">
            <a:avLst/>
          </a:prstGeom>
          <a:solidFill>
            <a:srgbClr val="C844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777240" y="5486400"/>
            <a:ext cx="65836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1D1F24"/>
                </a:solidFill>
                <a:latin typeface="Inter SemiBold"/>
              </a:rPr>
              <a:t>Mutant-pose viewer index  (96 viewers)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7240" y="5806440"/>
            <a:ext cx="6583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3A3628"/>
                </a:solidFill>
                <a:latin typeface="Inter"/>
              </a:rPr>
              <a:t>Apo + holo viewers for every Phase-7 mutant complex — full active-site sticks + labelled catalytic dyad / phosphate clamp / distant control.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98079" y="5650992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C84427"/>
                </a:solidFill>
                <a:latin typeface="Inter"/>
              </a:rPr>
              <a:t>▶ open  </a:t>
            </a:r>
            <a:r>
              <a:rPr sz="1100" b="1" i="0">
                <a:solidFill>
                  <a:srgbClr val="2563EB"/>
                </a:solidFill>
                <a:latin typeface="JetBrains Mono"/>
                <a:hlinkClick r:id="rId7"/>
              </a:rPr>
              <a:t>ariomoniri.github.io/aminak/viewers/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129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73152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C84427"/>
                </a:solidFill>
                <a:latin typeface="Inter SemiBold"/>
              </a:rPr>
              <a:t>TL;DR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37160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800" b="1" i="0">
                <a:solidFill>
                  <a:srgbClr val="FFFFFF"/>
                </a:solidFill>
                <a:latin typeface="Inter SemiBold"/>
              </a:rPr>
              <a:t>Two real findings, both honestly bounded.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28600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200" b="0" i="0">
                <a:solidFill>
                  <a:srgbClr val="C84427"/>
                </a:solidFill>
                <a:latin typeface="Inter SemiBold"/>
              </a:rPr>
              <a:t>Three honest null results, one with the right tool now applied.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640080" y="3383280"/>
            <a:ext cx="2286000" cy="0"/>
          </a:xfrm>
          <a:prstGeom prst="line">
            <a:avLst/>
          </a:prstGeom>
          <a:ln w="19050">
            <a:solidFill>
              <a:srgbClr val="C844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080" y="3657600"/>
            <a:ext cx="10972800" cy="2743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C9CCD2"/>
                </a:solidFill>
                <a:latin typeface="Inter"/>
              </a:rPr>
              <a:t>A geometrically druggable third pocket (FPocket 0.994 + C2 mirror 0.828); promiscuous fragments dock at −7.5 — geometry hypothesis, not affinity.</a:t>
            </a:r>
          </a:p>
          <a:p>
            <a:pPr algn="l"/>
            <a:r>
              <a:rPr sz="1500" b="0" i="0">
                <a:solidFill>
                  <a:srgbClr val="C9CCD2"/>
                </a:solidFill>
                <a:latin typeface="Inter"/>
              </a:rPr>
              <a:t>Plevitrexed reproduces as the only above-noise cofactor-site hit (0.03 kcal/mol above the ±0.85 Vina noise floor) — positive-control passing.</a:t>
            </a:r>
          </a:p>
          <a:p>
            <a:pPr algn="l"/>
            <a:r>
              <a:rPr sz="1500" b="0" i="0">
                <a:solidFill>
                  <a:srgbClr val="C9CCD2"/>
                </a:solidFill>
                <a:latin typeface="Inter"/>
              </a:rPr>
              <a:t>Dimer-interface LR octapeptide *replicated null*: rigid Vina says Δ +1.48 vs scrambled; HADDOCK3 flexible refinement says Δ +2.32. Same call, two engines.</a:t>
            </a:r>
          </a:p>
          <a:p>
            <a:pPr algn="l"/>
            <a:r>
              <a:rPr sz="1500" b="0" i="0">
                <a:solidFill>
                  <a:srgbClr val="C9CCD2"/>
                </a:solidFill>
                <a:latin typeface="Inter"/>
              </a:rPr>
              <a:t>MM-GBSA with GAFF ligand: R175E_R176E rank-1 on charge-perturbing mutations; T170A control fails → trust the rank, not the absolute ΔΔG.</a:t>
            </a:r>
          </a:p>
          <a:p>
            <a:pPr algn="l"/>
            <a:r>
              <a:rPr sz="1500" b="0" i="0">
                <a:solidFill>
                  <a:srgbClr val="C9CCD2"/>
                </a:solidFill>
                <a:latin typeface="Inter"/>
              </a:rPr>
              <a:t>Smina rescoring: cheap-electrostatics fix does NOT close the R→E sign error (Δq_amp R215E ≈ R215A), but does capture the cavity-18 ibuprofen salt-bridge.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6492240"/>
            <a:ext cx="109728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8A8470"/>
                </a:solidFill>
                <a:latin typeface="JetBrains Mono"/>
              </a:rPr>
              <a:t>github.com/ArioMoniri/aminak  ·  v3 deck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PIPELINE · 8 PHASES · TOPOLOGICALLY SORTED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03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1D1F24"/>
                </a:solidFill>
                <a:latin typeface="Inter SemiBold"/>
              </a:rPr>
              <a:t>From conservation to inhibitor.</a:t>
            </a:r>
          </a:p>
        </p:txBody>
      </p:sp>
      <p:pic>
        <p:nvPicPr>
          <p:cNvPr id="6" name="Picture 5" descr="workflow_diagram_v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91640"/>
            <a:ext cx="9601200" cy="8753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" y="59893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0" i="1">
                <a:solidFill>
                  <a:srgbClr val="8A8470"/>
                </a:solidFill>
                <a:latin typeface="Inter"/>
              </a:rPr>
              <a:t>Each phase reused by the next. Each independently reviewed by paired agents.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640080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 i="0">
                <a:solidFill>
                  <a:srgbClr val="1D1F24"/>
                </a:solidFill>
                <a:latin typeface="Inter"/>
              </a:rPr>
              <a:t>▶ open interactive plot  ·  </a:t>
            </a:r>
            <a:r>
              <a:rPr sz="1200" b="1" i="0">
                <a:solidFill>
                  <a:srgbClr val="2563EB"/>
                </a:solidFill>
                <a:latin typeface="JetBrains Mono"/>
                <a:hlinkClick r:id="rId3"/>
              </a:rPr>
              <a:t>ariomoniri.github.io/aminak/viewers/pipeline/</a:t>
            </a:r>
            <a:r>
              <a:rPr sz="1000" b="0" i="1">
                <a:solidFill>
                  <a:srgbClr val="8A8470"/>
                </a:solidFill>
                <a:latin typeface="Inter"/>
              </a:rPr>
              <a:t>   ·  Kahn longest-path · hover to trace lineage · click to pin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1+2 · MSA + ACTIVE 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04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000" b="1" i="0">
                <a:solidFill>
                  <a:srgbClr val="1D1F24"/>
                </a:solidFill>
                <a:latin typeface="Inter SemiBold"/>
              </a:rPr>
              <a:t>The active site is highly conserved.</a:t>
            </a:r>
          </a:p>
        </p:txBody>
      </p:sp>
      <p:pic>
        <p:nvPicPr>
          <p:cNvPr id="6" name="Picture 5" descr="conservation_multi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554480"/>
            <a:ext cx="11430000" cy="7292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" y="640080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1" i="1">
                <a:solidFill>
                  <a:srgbClr val="C84427"/>
                </a:solidFill>
                <a:latin typeface="Inter SemiBold"/>
              </a:rPr>
              <a:t>→ defines the docking box used in every later phase.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3+4 ·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05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000" b="1" i="0">
                <a:solidFill>
                  <a:srgbClr val="1D1F24"/>
                </a:solidFill>
                <a:latin typeface="Inter SemiBold"/>
              </a:rPr>
              <a:t>Dimer-aware receptor preparation.</a:t>
            </a:r>
          </a:p>
        </p:txBody>
      </p:sp>
      <p:pic>
        <p:nvPicPr>
          <p:cNvPr id="6" name="Picture 5" descr="dimer_overview_v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7360"/>
            <a:ext cx="3840480" cy="2880360"/>
          </a:xfrm>
          <a:prstGeom prst="rect">
            <a:avLst/>
          </a:prstGeom>
        </p:spPr>
      </p:pic>
      <p:pic>
        <p:nvPicPr>
          <p:cNvPr id="7" name="Picture 6" descr="dimer_activesite_v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737360"/>
            <a:ext cx="3840480" cy="2880360"/>
          </a:xfrm>
          <a:prstGeom prst="rect">
            <a:avLst/>
          </a:prstGeom>
        </p:spPr>
      </p:pic>
      <p:pic>
        <p:nvPicPr>
          <p:cNvPr id="8" name="Picture 7" descr="cavity18_carve_v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737360"/>
            <a:ext cx="36576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029200"/>
            <a:ext cx="38404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1" i="0">
                <a:solidFill>
                  <a:srgbClr val="1D1F24"/>
                </a:solidFill>
                <a:latin typeface="Inter SemiBold"/>
              </a:rPr>
              <a:t>Dimer overview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9120" y="5029200"/>
            <a:ext cx="38404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1" i="0">
                <a:solidFill>
                  <a:srgbClr val="1D1F24"/>
                </a:solidFill>
                <a:latin typeface="Inter SemiBold"/>
              </a:rPr>
              <a:t>Active-site close-up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5029200"/>
            <a:ext cx="3657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1" i="0">
                <a:solidFill>
                  <a:srgbClr val="1D1F24"/>
                </a:solidFill>
                <a:latin typeface="Inter SemiBold"/>
              </a:rPr>
              <a:t>Cavity 18 carve-out (wheat surface)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553212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0">
                <a:solidFill>
                  <a:srgbClr val="3A3628"/>
                </a:solidFill>
                <a:latin typeface="Inter"/>
              </a:rPr>
              <a:t>Both chains kept · AMBER ff14SB charges (pdb2pqr30 + PROPKA pH 7.4) · cofactor net −2 e per copy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" y="603504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 i="1">
                <a:solidFill>
                  <a:srgbClr val="8A8470"/>
                </a:solidFill>
                <a:latin typeface="Inter"/>
              </a:rPr>
              <a:t>▸ download the prepared dimer PDB · </a:t>
            </a:r>
            <a:r>
              <a:rPr sz="1000" b="0" i="0">
                <a:solidFill>
                  <a:srgbClr val="2563EB"/>
                </a:solidFill>
                <a:latin typeface="JetBrains Mono"/>
                <a:hlinkClick r:id="rId5"/>
              </a:rPr>
              <a:t>06f_receptor_fixed/protein_dimer_apo_fixed.pdbqt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5+6 · WT VINA DOCKING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06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14300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600" b="1" i="0">
                <a:solidFill>
                  <a:srgbClr val="1D1F24"/>
                </a:solidFill>
                <a:latin typeface="Inter SemiBold"/>
              </a:rPr>
              <a:t>Wild-type dUMP docks at −8.55 ± 0.05 kcal/mol.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46304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8A8470"/>
                </a:solidFill>
                <a:latin typeface="Inter"/>
              </a:rPr>
              <a:t>5-seed mean (Phase 7 multi-replica protocol) · single-seed 42 = −8.78 (Phase 6 canonical)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103120"/>
            <a:ext cx="54864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0" b="1" i="0">
                <a:solidFill>
                  <a:srgbClr val="1D1F24"/>
                </a:solidFill>
                <a:latin typeface="Inter SemiBold"/>
              </a:rPr>
              <a:t>−8.55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420624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1">
                <a:solidFill>
                  <a:srgbClr val="8A8470"/>
                </a:solidFill>
                <a:latin typeface="Inter"/>
              </a:rPr>
              <a:t>kcal/mol  (mean of 5 seeds)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4846320"/>
            <a:ext cx="54864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3A3628"/>
                </a:solidFill>
                <a:latin typeface="Inter"/>
              </a:rPr>
              <a:t>Phase 7 multi-replica spread</a:t>
            </a:r>
          </a:p>
          <a:p>
            <a:pPr algn="l"/>
            <a:r>
              <a:rPr sz="1300" b="0" i="0">
                <a:solidFill>
                  <a:srgbClr val="3A3628"/>
                </a:solidFill>
                <a:latin typeface="Inter"/>
              </a:rPr>
              <a:t>−8.59 to −8.47 across {42, 7, 13, 99, 256}</a:t>
            </a:r>
          </a:p>
          <a:p>
            <a:pPr algn="l"/>
            <a:r>
              <a:rPr sz="1300" b="0" i="0">
                <a:solidFill>
                  <a:srgbClr val="3A3628"/>
                </a:solidFill>
                <a:latin typeface="Inter"/>
              </a:rPr>
              <a:t>SD = 0.05 kcal/mol  (sub-noise variance)</a:t>
            </a:r>
          </a:p>
          <a:p>
            <a:pPr algn="l"/>
            <a:r>
              <a:rPr sz="1300" b="0" i="0">
                <a:solidFill>
                  <a:srgbClr val="3A3628"/>
                </a:solidFill>
                <a:latin typeface="Inter"/>
              </a:rPr>
              <a:t>Holo state (cofactor present): −7.49 kcal/mol</a:t>
            </a:r>
          </a:p>
        </p:txBody>
      </p:sp>
      <p:pic>
        <p:nvPicPr>
          <p:cNvPr id="10" name="Picture 9" descr="holo_dump_cofactor_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737360"/>
            <a:ext cx="4846320" cy="363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5852160"/>
            <a:ext cx="48463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8A8470"/>
                </a:solidFill>
                <a:latin typeface="Inter"/>
              </a:rPr>
              <a:t>Holo state (dUMP + raltitrexed) →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PHASE 7 · MUTAGENESIS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7120" y="6492240"/>
            <a:ext cx="82296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900" b="0" i="0">
                <a:solidFill>
                  <a:srgbClr val="8A8470"/>
                </a:solidFill>
                <a:latin typeface="JetBrains Mono"/>
              </a:rPr>
              <a:t>07 / 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000" b="1" i="0">
                <a:solidFill>
                  <a:srgbClr val="1D1F24"/>
                </a:solidFill>
                <a:latin typeface="Inter SemiBold"/>
              </a:rPr>
              <a:t>Rigid Vina cannot resolve mutants.</a:t>
            </a:r>
          </a:p>
        </p:txBody>
      </p:sp>
      <p:pic>
        <p:nvPicPr>
          <p:cNvPr id="6" name="Picture 5" descr="delta_vina_apo_ho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828800"/>
            <a:ext cx="6858000" cy="2449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5279" y="2194560"/>
            <a:ext cx="365760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8000" b="1" i="0">
                <a:solidFill>
                  <a:srgbClr val="C84427"/>
                </a:solidFill>
                <a:latin typeface="Inter SemiBold"/>
              </a:rPr>
              <a:t>+0.77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5279" y="3657600"/>
            <a:ext cx="3657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3A3628"/>
                </a:solidFill>
                <a:latin typeface="Inter"/>
              </a:rPr>
              <a:t>largest holo Δ Vina (kcal/mol)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5279" y="4297680"/>
            <a:ext cx="36576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6000" b="1" i="0">
                <a:solidFill>
                  <a:srgbClr val="1D1F24"/>
                </a:solidFill>
                <a:latin typeface="Inter SemiBold"/>
              </a:rPr>
              <a:t>±0.85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5279" y="5486400"/>
            <a:ext cx="3657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3A3628"/>
                </a:solidFill>
                <a:latin typeface="Inter"/>
              </a:rPr>
              <a:t>Vina noise floor (Trott &amp; Olson 2010)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79" y="6035040"/>
            <a:ext cx="3657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1">
                <a:solidFill>
                  <a:srgbClr val="C84427"/>
                </a:solidFill>
                <a:latin typeface="Inter SemiBold"/>
              </a:rPr>
              <a:t>→ honest null result.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3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900" b="1" i="0">
                <a:solidFill>
                  <a:srgbClr val="C84427"/>
                </a:solidFill>
                <a:latin typeface="Inter SemiBold"/>
              </a:rPr>
              <a:t>THE R→E SIGN ERROR IN PLAIN ENGLISH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000" b="1" i="0">
                <a:solidFill>
                  <a:srgbClr val="1D1F24"/>
                </a:solidFill>
                <a:latin typeface="Inter SemiBold"/>
              </a:rPr>
              <a:t>What is the R→E sign error?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The setup.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TYMS has a “phosphate clamp” — three arginines (R175, R176, R215) whose positively-charged guanidinium groups hold the dUMP phosphate in place.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Substituting one of them with glutamate (R→E) flips the local charge from +1 to −1: </a:t>
            </a:r>
            <a:r>
              <a:rPr sz="1400" b="0" i="1">
                <a:solidFill>
                  <a:srgbClr val="1D1F24"/>
                </a:solidFill>
                <a:latin typeface="Inter"/>
              </a:rPr>
              <a:t>a like-charge repels the phosphate.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Bench biochemistry expects this to abolish binding.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The pipeline result.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Rigid-receptor Vina docks the R→E mutants with </a:t>
            </a:r>
            <a:r>
              <a:rPr sz="1400" b="1" i="1">
                <a:solidFill>
                  <a:srgbClr val="C84427"/>
                </a:solidFill>
                <a:latin typeface="Inter"/>
              </a:rPr>
              <a:t>the same or slightly better score than WT —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a sign error. The mutation that should destroy binding looks neutral or favourable.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Why.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In rigid docking, the side chain stays exactly where the crystal placed it; the ligand finds an alternative pose that avoids the repulsion. </a:t>
            </a:r>
            <a:r>
              <a:rPr sz="1400" b="0" i="1">
                <a:solidFill>
                  <a:srgbClr val="3A3628"/>
                </a:solidFill>
                <a:latin typeface="Inter"/>
              </a:rPr>
              <a:t>The conformation cost of *getting* into that pose, and the de-solvation cost of exposing the new −1 charge to water,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are never paid by the scorer.</a:t>
            </a:r>
          </a:p>
          <a:p>
            <a:pPr algn="l"/>
            <a:r>
              <a:rPr sz="1400" b="1" i="0">
                <a:solidFill>
                  <a:srgbClr val="1D1F24"/>
                </a:solidFill>
                <a:latin typeface="Inter"/>
              </a:rPr>
              <a:t>What fixes it. </a:t>
            </a:r>
            <a:r>
              <a:rPr sz="1400" b="0" i="0">
                <a:solidFill>
                  <a:srgbClr val="3A3628"/>
                </a:solidFill>
                <a:latin typeface="Inter"/>
              </a:rPr>
              <a:t>Let the side chains relax (flex-residue Vina partially helps), and rescore with a force field that prices electrostatics + solvation properly — that is what OpenMM/GB and MM-GBSA do (next slides).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